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69" r:id="rId2"/>
    <p:sldId id="261" r:id="rId3"/>
    <p:sldId id="273" r:id="rId4"/>
    <p:sldId id="262" r:id="rId5"/>
    <p:sldId id="263" r:id="rId6"/>
    <p:sldId id="264" r:id="rId7"/>
    <p:sldId id="258" r:id="rId8"/>
    <p:sldId id="275" r:id="rId9"/>
    <p:sldId id="277" r:id="rId10"/>
    <p:sldId id="278" r:id="rId11"/>
    <p:sldId id="279" r:id="rId12"/>
    <p:sldId id="289" r:id="rId13"/>
    <p:sldId id="290" r:id="rId14"/>
    <p:sldId id="280" r:id="rId15"/>
    <p:sldId id="276" r:id="rId16"/>
    <p:sldId id="282" r:id="rId17"/>
    <p:sldId id="285" r:id="rId18"/>
    <p:sldId id="286" r:id="rId19"/>
    <p:sldId id="288" r:id="rId20"/>
    <p:sldId id="287" r:id="rId21"/>
    <p:sldId id="284" r:id="rId22"/>
    <p:sldId id="274" r:id="rId23"/>
    <p:sldId id="265" r:id="rId24"/>
    <p:sldId id="266" r:id="rId25"/>
    <p:sldId id="291" r:id="rId26"/>
    <p:sldId id="292" r:id="rId27"/>
    <p:sldId id="293" r:id="rId28"/>
    <p:sldId id="259"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5673"/>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FFC10A-D52C-499C-B9E9-5C367CC05E99}" type="datetimeFigureOut">
              <a:rPr lang="en-US"/>
              <a:pPr>
                <a:defRPr/>
              </a:pPr>
              <a:t>4/24/2017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180E1451-5B70-49BB-BD6F-FBA7C9261F3B}" type="slidenum">
              <a:rPr lang="en-US" altLang="en-US"/>
              <a:pPr/>
              <a:t>‹#›</a:t>
            </a:fld>
            <a:endParaRPr lang="en-US" altLang="en-US"/>
          </a:p>
        </p:txBody>
      </p:sp>
    </p:spTree>
    <p:extLst>
      <p:ext uri="{BB962C8B-B14F-4D97-AF65-F5344CB8AC3E}">
        <p14:creationId xmlns:p14="http://schemas.microsoft.com/office/powerpoint/2010/main" val="608413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ln>
            <a:miter lim="800000"/>
            <a:headEnd/>
            <a:tailEnd/>
          </a:ln>
        </p:spPr>
        <p:txBody>
          <a:bodyPr/>
          <a:lstStyle/>
          <a:p>
            <a:fld id="{829B9FD0-3DDD-42D1-BD4A-1A0FC864C185}" type="slidenum">
              <a:rPr lang="en-US" altLang="en-US"/>
              <a:pPr/>
              <a:t>1</a:t>
            </a:fld>
            <a:endParaRPr lang="en-US" altLang="en-US"/>
          </a:p>
        </p:txBody>
      </p:sp>
    </p:spTree>
    <p:extLst>
      <p:ext uri="{BB962C8B-B14F-4D97-AF65-F5344CB8AC3E}">
        <p14:creationId xmlns:p14="http://schemas.microsoft.com/office/powerpoint/2010/main" val="756898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p:cNvSpPr>
            <a:spLocks noGrp="1"/>
          </p:cNvSpPr>
          <p:nvPr>
            <p:ph type="sldNum" sz="quarter" idx="5"/>
          </p:nvPr>
        </p:nvSpPr>
        <p:spPr bwMode="auto">
          <a:noFill/>
          <a:ln>
            <a:miter lim="800000"/>
            <a:headEnd/>
            <a:tailEnd/>
          </a:ln>
        </p:spPr>
        <p:txBody>
          <a:bodyPr/>
          <a:lstStyle/>
          <a:p>
            <a:fld id="{DDC58131-472D-4518-A786-9828DD116F1F}" type="slidenum">
              <a:rPr lang="en-US" altLang="en-US"/>
              <a:pPr/>
              <a:t>24</a:t>
            </a:fld>
            <a:endParaRPr lang="en-US" altLang="en-US"/>
          </a:p>
        </p:txBody>
      </p:sp>
    </p:spTree>
    <p:extLst>
      <p:ext uri="{BB962C8B-B14F-4D97-AF65-F5344CB8AC3E}">
        <p14:creationId xmlns:p14="http://schemas.microsoft.com/office/powerpoint/2010/main" val="1911759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p:cNvSpPr>
            <a:spLocks noGrp="1"/>
          </p:cNvSpPr>
          <p:nvPr>
            <p:ph type="sldNum" sz="quarter" idx="5"/>
          </p:nvPr>
        </p:nvSpPr>
        <p:spPr bwMode="auto">
          <a:noFill/>
          <a:ln>
            <a:miter lim="800000"/>
            <a:headEnd/>
            <a:tailEnd/>
          </a:ln>
        </p:spPr>
        <p:txBody>
          <a:bodyPr/>
          <a:lstStyle/>
          <a:p>
            <a:fld id="{19F4CB2D-B410-4331-BE98-6207CF217A7E}" type="slidenum">
              <a:rPr lang="en-US" altLang="en-US"/>
              <a:pPr/>
              <a:t>28</a:t>
            </a:fld>
            <a:endParaRPr lang="en-US" altLang="en-US"/>
          </a:p>
        </p:txBody>
      </p:sp>
    </p:spTree>
    <p:extLst>
      <p:ext uri="{BB962C8B-B14F-4D97-AF65-F5344CB8AC3E}">
        <p14:creationId xmlns:p14="http://schemas.microsoft.com/office/powerpoint/2010/main" val="74924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p:cNvSpPr>
            <a:spLocks noGrp="1"/>
          </p:cNvSpPr>
          <p:nvPr>
            <p:ph type="sldNum" sz="quarter" idx="5"/>
          </p:nvPr>
        </p:nvSpPr>
        <p:spPr bwMode="auto">
          <a:noFill/>
          <a:ln>
            <a:miter lim="800000"/>
            <a:headEnd/>
            <a:tailEnd/>
          </a:ln>
        </p:spPr>
        <p:txBody>
          <a:bodyPr/>
          <a:lstStyle/>
          <a:p>
            <a:fld id="{4A611CED-6359-44D4-A1F2-3C1921E4C81B}" type="slidenum">
              <a:rPr lang="en-US" altLang="en-US"/>
              <a:pPr/>
              <a:t>2</a:t>
            </a:fld>
            <a:endParaRPr lang="en-US" altLang="en-US"/>
          </a:p>
        </p:txBody>
      </p:sp>
    </p:spTree>
    <p:extLst>
      <p:ext uri="{BB962C8B-B14F-4D97-AF65-F5344CB8AC3E}">
        <p14:creationId xmlns:p14="http://schemas.microsoft.com/office/powerpoint/2010/main" val="173457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p:cNvSpPr>
            <a:spLocks noGrp="1"/>
          </p:cNvSpPr>
          <p:nvPr>
            <p:ph type="sldNum" sz="quarter" idx="5"/>
          </p:nvPr>
        </p:nvSpPr>
        <p:spPr bwMode="auto">
          <a:noFill/>
          <a:ln>
            <a:miter lim="800000"/>
            <a:headEnd/>
            <a:tailEnd/>
          </a:ln>
        </p:spPr>
        <p:txBody>
          <a:bodyPr/>
          <a:lstStyle/>
          <a:p>
            <a:fld id="{DD9A2C09-4901-4219-A939-8D5F27657097}" type="slidenum">
              <a:rPr lang="en-US" altLang="en-US"/>
              <a:pPr/>
              <a:t>3</a:t>
            </a:fld>
            <a:endParaRPr lang="en-US" altLang="en-US"/>
          </a:p>
        </p:txBody>
      </p:sp>
    </p:spTree>
    <p:extLst>
      <p:ext uri="{BB962C8B-B14F-4D97-AF65-F5344CB8AC3E}">
        <p14:creationId xmlns:p14="http://schemas.microsoft.com/office/powerpoint/2010/main" val="1973594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p:cNvSpPr>
            <a:spLocks noGrp="1"/>
          </p:cNvSpPr>
          <p:nvPr>
            <p:ph type="sldNum" sz="quarter" idx="5"/>
          </p:nvPr>
        </p:nvSpPr>
        <p:spPr bwMode="auto">
          <a:noFill/>
          <a:ln>
            <a:miter lim="800000"/>
            <a:headEnd/>
            <a:tailEnd/>
          </a:ln>
        </p:spPr>
        <p:txBody>
          <a:bodyPr/>
          <a:lstStyle/>
          <a:p>
            <a:fld id="{0E812316-6890-439C-8F28-562FCD352985}" type="slidenum">
              <a:rPr lang="en-US" altLang="en-US"/>
              <a:pPr/>
              <a:t>4</a:t>
            </a:fld>
            <a:endParaRPr lang="en-US" altLang="en-US"/>
          </a:p>
        </p:txBody>
      </p:sp>
    </p:spTree>
    <p:extLst>
      <p:ext uri="{BB962C8B-B14F-4D97-AF65-F5344CB8AC3E}">
        <p14:creationId xmlns:p14="http://schemas.microsoft.com/office/powerpoint/2010/main" val="149798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a:spLocks noGrp="1"/>
          </p:cNvSpPr>
          <p:nvPr>
            <p:ph type="sldNum" sz="quarter" idx="5"/>
          </p:nvPr>
        </p:nvSpPr>
        <p:spPr bwMode="auto">
          <a:noFill/>
          <a:ln>
            <a:miter lim="800000"/>
            <a:headEnd/>
            <a:tailEnd/>
          </a:ln>
        </p:spPr>
        <p:txBody>
          <a:bodyPr/>
          <a:lstStyle/>
          <a:p>
            <a:fld id="{2F979C3E-2427-4D0A-B072-929534B1CC02}" type="slidenum">
              <a:rPr lang="en-US" altLang="en-US"/>
              <a:pPr/>
              <a:t>5</a:t>
            </a:fld>
            <a:endParaRPr lang="en-US" altLang="en-US"/>
          </a:p>
        </p:txBody>
      </p:sp>
    </p:spTree>
    <p:extLst>
      <p:ext uri="{BB962C8B-B14F-4D97-AF65-F5344CB8AC3E}">
        <p14:creationId xmlns:p14="http://schemas.microsoft.com/office/powerpoint/2010/main" val="203866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p:cNvSpPr>
            <a:spLocks noGrp="1"/>
          </p:cNvSpPr>
          <p:nvPr>
            <p:ph type="sldNum" sz="quarter" idx="5"/>
          </p:nvPr>
        </p:nvSpPr>
        <p:spPr bwMode="auto">
          <a:noFill/>
          <a:ln>
            <a:miter lim="800000"/>
            <a:headEnd/>
            <a:tailEnd/>
          </a:ln>
        </p:spPr>
        <p:txBody>
          <a:bodyPr/>
          <a:lstStyle/>
          <a:p>
            <a:fld id="{6F0FC4F6-823B-432C-B827-387FBCED138E}" type="slidenum">
              <a:rPr lang="en-US" altLang="en-US"/>
              <a:pPr/>
              <a:t>6</a:t>
            </a:fld>
            <a:endParaRPr lang="en-US" altLang="en-US"/>
          </a:p>
        </p:txBody>
      </p:sp>
    </p:spTree>
    <p:extLst>
      <p:ext uri="{BB962C8B-B14F-4D97-AF65-F5344CB8AC3E}">
        <p14:creationId xmlns:p14="http://schemas.microsoft.com/office/powerpoint/2010/main" val="1129566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p:cNvSpPr>
            <a:spLocks noGrp="1"/>
          </p:cNvSpPr>
          <p:nvPr>
            <p:ph type="sldNum" sz="quarter" idx="5"/>
          </p:nvPr>
        </p:nvSpPr>
        <p:spPr bwMode="auto">
          <a:noFill/>
          <a:ln>
            <a:miter lim="800000"/>
            <a:headEnd/>
            <a:tailEnd/>
          </a:ln>
        </p:spPr>
        <p:txBody>
          <a:bodyPr/>
          <a:lstStyle/>
          <a:p>
            <a:fld id="{568C348C-134A-4E41-A596-DC183EFF1A0E}" type="slidenum">
              <a:rPr lang="en-US" altLang="en-US"/>
              <a:pPr/>
              <a:t>7</a:t>
            </a:fld>
            <a:endParaRPr lang="en-US" altLang="en-US"/>
          </a:p>
        </p:txBody>
      </p:sp>
    </p:spTree>
    <p:extLst>
      <p:ext uri="{BB962C8B-B14F-4D97-AF65-F5344CB8AC3E}">
        <p14:creationId xmlns:p14="http://schemas.microsoft.com/office/powerpoint/2010/main" val="184803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p:cNvSpPr>
            <a:spLocks noGrp="1"/>
          </p:cNvSpPr>
          <p:nvPr>
            <p:ph type="sldNum" sz="quarter" idx="5"/>
          </p:nvPr>
        </p:nvSpPr>
        <p:spPr bwMode="auto">
          <a:noFill/>
          <a:ln>
            <a:miter lim="800000"/>
            <a:headEnd/>
            <a:tailEnd/>
          </a:ln>
        </p:spPr>
        <p:txBody>
          <a:bodyPr/>
          <a:lstStyle/>
          <a:p>
            <a:fld id="{B43839D2-B0FA-4A9B-9F7A-B9D781DEDD40}" type="slidenum">
              <a:rPr lang="en-US" altLang="en-US"/>
              <a:pPr/>
              <a:t>22</a:t>
            </a:fld>
            <a:endParaRPr lang="en-US" altLang="en-US"/>
          </a:p>
        </p:txBody>
      </p:sp>
    </p:spTree>
    <p:extLst>
      <p:ext uri="{BB962C8B-B14F-4D97-AF65-F5344CB8AC3E}">
        <p14:creationId xmlns:p14="http://schemas.microsoft.com/office/powerpoint/2010/main" val="412776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p:cNvSpPr>
            <a:spLocks noGrp="1"/>
          </p:cNvSpPr>
          <p:nvPr>
            <p:ph type="sldNum" sz="quarter" idx="5"/>
          </p:nvPr>
        </p:nvSpPr>
        <p:spPr bwMode="auto">
          <a:noFill/>
          <a:ln>
            <a:miter lim="800000"/>
            <a:headEnd/>
            <a:tailEnd/>
          </a:ln>
        </p:spPr>
        <p:txBody>
          <a:bodyPr/>
          <a:lstStyle/>
          <a:p>
            <a:fld id="{0F463F4D-522C-474A-8A84-5EC693DD4F95}" type="slidenum">
              <a:rPr lang="en-US" altLang="en-US"/>
              <a:pPr/>
              <a:t>23</a:t>
            </a:fld>
            <a:endParaRPr lang="en-US" altLang="en-US"/>
          </a:p>
        </p:txBody>
      </p:sp>
    </p:spTree>
    <p:extLst>
      <p:ext uri="{BB962C8B-B14F-4D97-AF65-F5344CB8AC3E}">
        <p14:creationId xmlns:p14="http://schemas.microsoft.com/office/powerpoint/2010/main" val="142426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fld id="{4E306CA7-17CA-466F-A685-9E2F3230AB50}" type="datetimeFigureOut">
              <a:rPr lang="en-US"/>
              <a:pPr>
                <a:defRPr/>
              </a:pPr>
              <a:t>4/24/2017</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fld id="{085E11E7-37EA-47BF-85E0-B1D543808FB2}" type="slidenum">
              <a:rPr lang="en-US" altLang="en-US"/>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8B5EB2-48DA-4D48-AB55-0D8B46B91514}" type="datetimeFigureOut">
              <a:rPr lang="en-US"/>
              <a:pPr>
                <a:defRPr/>
              </a:pPr>
              <a:t>4/24/2017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551E60E-FB78-4921-87EC-44FF19211DA7}" type="slidenum">
              <a:rPr lang="en-US" altLang="en-US"/>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fld id="{8400C184-7A5B-4B27-91A9-7E3D79EBE129}" type="slidenum">
              <a:rPr lang="en-US" altLang="en-US"/>
              <a:pPr/>
              <a:t>‹#›</a:t>
            </a:fld>
            <a:endParaRPr lang="en-US" altLang="en-US"/>
          </a:p>
        </p:txBody>
      </p:sp>
      <p:sp>
        <p:nvSpPr>
          <p:cNvPr id="14" name="Date Placeholder 3"/>
          <p:cNvSpPr>
            <a:spLocks noGrp="1"/>
          </p:cNvSpPr>
          <p:nvPr>
            <p:ph type="dt" sz="half" idx="11"/>
          </p:nvPr>
        </p:nvSpPr>
        <p:spPr/>
        <p:txBody>
          <a:bodyPr/>
          <a:lstStyle>
            <a:lvl1pPr>
              <a:defRPr/>
            </a:lvl1pPr>
          </a:lstStyle>
          <a:p>
            <a:pPr>
              <a:defRPr/>
            </a:pPr>
            <a:fld id="{DB416825-D9BF-4CB2-8B84-1396A74513D8}" type="datetimeFigureOut">
              <a:rPr lang="en-US"/>
              <a:pPr>
                <a:defRPr/>
              </a:pPr>
              <a:t>4/24/2017</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CAE18B-F81E-457E-A864-B177D97A972C}" type="datetimeFigureOut">
              <a:rPr lang="en-US"/>
              <a:pPr>
                <a:defRPr/>
              </a:pPr>
              <a:t>4/24/2017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fld id="{F86A8926-90D2-42E1-8544-C42B2F6CC886}" type="slidenum">
              <a:rPr lang="en-US" altLang="en-US"/>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C9F2E203-80AB-451E-A5F6-8B2B87F810EB}" type="datetimeFigureOut">
              <a:rPr lang="en-US"/>
              <a:pPr>
                <a:defRPr/>
              </a:pPr>
              <a:t>4/24/2017</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fld id="{18E45C2D-A44A-418C-B1F2-3686281FF5FB}" type="slidenum">
              <a:rPr lang="en-US" altLang="en-US"/>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D0CBD312-B6EE-4B71-A54C-035ED4442F78}" type="datetimeFigureOut">
              <a:rPr lang="en-US"/>
              <a:pPr>
                <a:defRPr/>
              </a:pPr>
              <a:t>4/24/2017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3F762BCD-C3BF-4FCC-AFB0-02FFA0A8BD32}" type="slidenum">
              <a:rPr lang="en-US" altLang="en-US"/>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fld id="{53E78D76-B961-413B-8DFB-68F95C97D9CE}" type="datetimeFigureOut">
              <a:rPr lang="en-US"/>
              <a:pPr>
                <a:defRPr/>
              </a:pPr>
              <a:t>4/24/2017</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fld id="{47BA56C1-2D17-4415-A4D6-892C79D11B1B}" type="slidenum">
              <a:rPr lang="en-US" altLang="en-US"/>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7B15BF83-A9C8-4151-A53B-E83FBBC804E7}" type="datetimeFigureOut">
              <a:rPr lang="en-US"/>
              <a:pPr>
                <a:defRPr/>
              </a:pPr>
              <a:t>4/24/2017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fld id="{1F334897-11E3-42CE-8CCD-8EA13E6AB2CD}"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ndParaRPr>
          </a:p>
        </p:txBody>
      </p:sp>
      <p:sp>
        <p:nvSpPr>
          <p:cNvPr id="8" name="Date Placeholder 1"/>
          <p:cNvSpPr>
            <a:spLocks noGrp="1"/>
          </p:cNvSpPr>
          <p:nvPr>
            <p:ph type="dt" sz="half" idx="10"/>
          </p:nvPr>
        </p:nvSpPr>
        <p:spPr/>
        <p:txBody>
          <a:bodyPr/>
          <a:lstStyle>
            <a:lvl1pPr>
              <a:defRPr/>
            </a:lvl1pPr>
          </a:lstStyle>
          <a:p>
            <a:pPr>
              <a:defRPr/>
            </a:pPr>
            <a:fld id="{6239ECD6-CDDD-4367-812E-AE98EC4094A2}" type="datetimeFigureOut">
              <a:rPr lang="en-US"/>
              <a:pPr>
                <a:defRPr/>
              </a:pPr>
              <a:t>4/24/2017</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fld id="{74CA8445-3927-4630-91A3-7E30C99C85AB}"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6613CE6E-CC35-46CC-92EF-A44EB40908C2}" type="slidenum">
              <a:rPr lang="en-US" altLang="en-US"/>
              <a:pPr/>
              <a:t>‹#›</a:t>
            </a:fld>
            <a:endParaRPr lang="en-US" altLang="en-US"/>
          </a:p>
        </p:txBody>
      </p:sp>
      <p:sp>
        <p:nvSpPr>
          <p:cNvPr id="17" name="Date Placeholder 4"/>
          <p:cNvSpPr>
            <a:spLocks noGrp="1"/>
          </p:cNvSpPr>
          <p:nvPr>
            <p:ph type="dt" sz="half" idx="11"/>
          </p:nvPr>
        </p:nvSpPr>
        <p:spPr/>
        <p:txBody>
          <a:bodyPr/>
          <a:lstStyle>
            <a:lvl1pPr>
              <a:defRPr/>
            </a:lvl1pPr>
          </a:lstStyle>
          <a:p>
            <a:pPr>
              <a:defRPr/>
            </a:pPr>
            <a:fld id="{FD138A80-2903-4EBA-81FE-B94CB5F8B3DE}" type="datetimeFigureOut">
              <a:rPr lang="en-US"/>
              <a:pPr>
                <a:defRPr/>
              </a:pPr>
              <a:t>4/24/2017</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8132AA47-2F53-47F0-9C18-198D799289C9}" type="slidenum">
              <a:rPr lang="en-US" altLang="en-US"/>
              <a:pPr/>
              <a:t>‹#›</a:t>
            </a:fld>
            <a:endParaRPr lang="en-US" alt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ECA8E3D2-557F-4AE7-AC8F-DE5ACD39F79C}" type="datetimeFigureOut">
              <a:rPr lang="en-US"/>
              <a:pPr>
                <a:defRPr/>
              </a:pPr>
              <a:t>4/24/2017</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Georgia" panose="02040502050405020303" pitchFamily="18"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defRPr>
            </a:lvl1pPr>
          </a:lstStyle>
          <a:p>
            <a:pPr>
              <a:defRPr/>
            </a:pPr>
            <a:fld id="{09CADA02-B166-48B8-A341-0BEFE89A52F7}" type="datetimeFigureOut">
              <a:rPr lang="en-US"/>
              <a:pPr>
                <a:defRPr/>
              </a:pPr>
              <a:t>4/24/2017</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latin typeface="Georgia" pitchFamily="18" charset="0"/>
              </a:defRPr>
            </a:lvl1pPr>
          </a:lstStyle>
          <a:p>
            <a:fld id="{EB4DAC8F-1685-4C18-B9CC-19AB1367C61E}" type="slidenum">
              <a:rPr lang="en-US" altLang="en-US"/>
              <a:pPr/>
              <a:t>‹#›</a:t>
            </a:fld>
            <a:endParaRPr lang="en-US" alt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b="1" i="1" dirty="0"/>
              <a:t>METRO NEW JERSEY CHAPTER OF THE APPRAISAL INSTITUTE</a:t>
            </a:r>
          </a:p>
        </p:txBody>
      </p:sp>
      <p:sp>
        <p:nvSpPr>
          <p:cNvPr id="14339" name="Content Placeholder 2"/>
          <p:cNvSpPr>
            <a:spLocks noGrp="1"/>
          </p:cNvSpPr>
          <p:nvPr>
            <p:ph sz="quarter" idx="1"/>
          </p:nvPr>
        </p:nvSpPr>
        <p:spPr>
          <a:xfrm>
            <a:off x="301625" y="1527175"/>
            <a:ext cx="8504238" cy="4572000"/>
          </a:xfrm>
        </p:spPr>
        <p:txBody>
          <a:bodyPr/>
          <a:lstStyle/>
          <a:p>
            <a:pPr algn="ctr">
              <a:buFont typeface="Wingdings 2" pitchFamily="18" charset="2"/>
              <a:buNone/>
            </a:pPr>
            <a:r>
              <a:rPr lang="en-US" altLang="en-US" dirty="0"/>
              <a:t> 81</a:t>
            </a:r>
            <a:r>
              <a:rPr lang="en-US" altLang="en-US" sz="2400" i="1" baseline="30000" dirty="0"/>
              <a:t>st</a:t>
            </a:r>
            <a:r>
              <a:rPr lang="en-US" altLang="en-US" sz="2400" i="1" dirty="0"/>
              <a:t> Annual Princeton Conference – April 28, 2017</a:t>
            </a:r>
          </a:p>
          <a:p>
            <a:pPr>
              <a:buFont typeface="Wingdings 2" pitchFamily="18" charset="2"/>
              <a:buNone/>
            </a:pPr>
            <a:endParaRPr lang="en-US" altLang="en-US" dirty="0"/>
          </a:p>
          <a:p>
            <a:pPr algn="ctr">
              <a:buFont typeface="Wingdings 2" pitchFamily="18" charset="2"/>
              <a:buNone/>
            </a:pPr>
            <a:r>
              <a:rPr lang="en-US" altLang="en-US" dirty="0"/>
              <a:t>“Pipeline Easements and Issues”</a:t>
            </a:r>
          </a:p>
          <a:p>
            <a:pPr algn="ctr">
              <a:buFont typeface="Wingdings 2" pitchFamily="18" charset="2"/>
              <a:buNone/>
            </a:pPr>
            <a:r>
              <a:rPr lang="en-US" altLang="en-US" sz="2000" b="1" dirty="0"/>
              <a:t>Victor D. DiSanto, MAI -  Moderator</a:t>
            </a:r>
          </a:p>
          <a:p>
            <a:pPr algn="ctr">
              <a:buFont typeface="Wingdings 2" pitchFamily="18" charset="2"/>
              <a:buNone/>
            </a:pPr>
            <a:r>
              <a:rPr lang="en-US" altLang="en-US" sz="1800" i="1" dirty="0"/>
              <a:t>Sterling, DiSanto &amp; Associates</a:t>
            </a:r>
          </a:p>
          <a:p>
            <a:pPr algn="ctr">
              <a:buFont typeface="Wingdings 2" pitchFamily="18" charset="2"/>
              <a:buNone/>
            </a:pPr>
            <a:endParaRPr lang="en-US" altLang="en-US" sz="2000" b="1" dirty="0"/>
          </a:p>
          <a:p>
            <a:pPr algn="ctr">
              <a:buFont typeface="Wingdings 2" pitchFamily="18" charset="2"/>
              <a:buNone/>
            </a:pPr>
            <a:r>
              <a:rPr lang="en-US" altLang="en-US" sz="2000" b="1" dirty="0"/>
              <a:t>Michael J. Ash, Esq.</a:t>
            </a:r>
          </a:p>
          <a:p>
            <a:pPr algn="ctr">
              <a:buFont typeface="Wingdings 2" pitchFamily="18" charset="2"/>
              <a:buNone/>
            </a:pPr>
            <a:r>
              <a:rPr lang="en-US" altLang="en-US" sz="1800" i="1" dirty="0"/>
              <a:t>DeCotiis, Fitzpatrick, Cole &amp; </a:t>
            </a:r>
            <a:r>
              <a:rPr lang="en-US" altLang="en-US" sz="1800" i="1" dirty="0" err="1"/>
              <a:t>Giblin</a:t>
            </a:r>
            <a:r>
              <a:rPr lang="en-US" altLang="en-US" sz="1800" i="1" dirty="0"/>
              <a:t>, LLP</a:t>
            </a:r>
          </a:p>
          <a:p>
            <a:pPr algn="ctr">
              <a:buFont typeface="Wingdings 2" pitchFamily="18" charset="2"/>
              <a:buNone/>
            </a:pPr>
            <a:r>
              <a:rPr lang="en-US" altLang="en-US" sz="2000" b="1" dirty="0"/>
              <a:t>Anthony F. DellaPelle, Esq., CRE </a:t>
            </a:r>
          </a:p>
          <a:p>
            <a:pPr algn="ctr">
              <a:buFont typeface="Wingdings 2" pitchFamily="18" charset="2"/>
              <a:buNone/>
            </a:pPr>
            <a:r>
              <a:rPr lang="en-US" altLang="en-US" sz="1800" i="1" dirty="0"/>
              <a:t>McKirdy &amp; </a:t>
            </a:r>
            <a:r>
              <a:rPr lang="en-US" altLang="en-US" sz="1800" i="1" dirty="0" err="1"/>
              <a:t>Riskin</a:t>
            </a:r>
            <a:r>
              <a:rPr lang="en-US" altLang="en-US" sz="1800" i="1" dirty="0"/>
              <a:t>, PA</a:t>
            </a:r>
          </a:p>
          <a:p>
            <a:pPr algn="ctr">
              <a:buFont typeface="Wingdings 2" pitchFamily="18" charset="2"/>
              <a:buNone/>
            </a:pPr>
            <a:r>
              <a:rPr lang="en-US" altLang="en-US" sz="2000" b="1" dirty="0"/>
              <a:t>Maurice Stack, MAI, CRE, FRICS</a:t>
            </a:r>
          </a:p>
          <a:p>
            <a:pPr algn="ctr">
              <a:buFont typeface="Wingdings 2" pitchFamily="18" charset="2"/>
              <a:buNone/>
            </a:pPr>
            <a:r>
              <a:rPr lang="en-US" altLang="en-US" sz="1800" i="1" dirty="0"/>
              <a:t>Stack, </a:t>
            </a:r>
            <a:r>
              <a:rPr lang="en-US" altLang="en-US" sz="1800" i="1" dirty="0" err="1"/>
              <a:t>Coolahan</a:t>
            </a:r>
            <a:r>
              <a:rPr lang="en-US" altLang="en-US" sz="1800" i="1" dirty="0"/>
              <a:t> &amp; Stack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eaLnBrk="1" hangingPunct="1">
              <a:buFont typeface="Georgia" panose="02040502050405020303" pitchFamily="18" charset="0"/>
              <a:buAutoNum type="arabicPeriod"/>
              <a:defRPr/>
            </a:pPr>
            <a:r>
              <a:rPr lang="en-US" altLang="en-US" b="1" dirty="0">
                <a:latin typeface="Georgia" panose="02040502050405020303" pitchFamily="18" charset="0"/>
              </a:rPr>
              <a:t>Federal Law and Court – Penn East</a:t>
            </a:r>
          </a:p>
          <a:p>
            <a:pPr lvl="1" eaLnBrk="1" hangingPunct="1">
              <a:buFont typeface="Georgia" panose="02040502050405020303" pitchFamily="18" charset="0"/>
              <a:buAutoNum type="alphaLcParenR"/>
              <a:defRPr/>
            </a:pPr>
            <a:r>
              <a:rPr lang="en-US" altLang="en-US" sz="1600" dirty="0">
                <a:latin typeface="Georgia" panose="02040502050405020303" pitchFamily="18" charset="0"/>
              </a:rPr>
              <a:t>Federal Statute authorizing project and condemnation</a:t>
            </a:r>
          </a:p>
          <a:p>
            <a:pPr lvl="1" eaLnBrk="1" hangingPunct="1">
              <a:buFont typeface="Georgia" panose="02040502050405020303" pitchFamily="18" charset="0"/>
              <a:buAutoNum type="alphaLcParenR"/>
              <a:defRPr/>
            </a:pPr>
            <a:r>
              <a:rPr lang="en-US" altLang="en-US" sz="1600" dirty="0">
                <a:latin typeface="Georgia" panose="02040502050405020303" pitchFamily="18" charset="0"/>
              </a:rPr>
              <a:t>Regulatory process through FERC</a:t>
            </a:r>
          </a:p>
          <a:p>
            <a:pPr lvl="1" eaLnBrk="1" hangingPunct="1">
              <a:buFont typeface="Georgia" panose="02040502050405020303" pitchFamily="18" charset="0"/>
              <a:buAutoNum type="alphaLcParenR"/>
              <a:defRPr/>
            </a:pPr>
            <a:r>
              <a:rPr lang="en-US" altLang="en-US" sz="2000" dirty="0">
                <a:solidFill>
                  <a:schemeClr val="tx1"/>
                </a:solidFill>
                <a:latin typeface="Georgia" panose="02040502050405020303" pitchFamily="18" charset="0"/>
              </a:rPr>
              <a:t>Federal court and jurisdiction</a:t>
            </a:r>
          </a:p>
          <a:p>
            <a:pPr marL="936625" lvl="2" indent="-342900" eaLnBrk="1" hangingPunct="1">
              <a:buFont typeface="+mj-lt"/>
              <a:buAutoNum type="arabicPeriod"/>
              <a:defRPr/>
            </a:pPr>
            <a:r>
              <a:rPr lang="en-US" altLang="en-US" dirty="0">
                <a:latin typeface="Georgia" panose="02040502050405020303" pitchFamily="18" charset="0"/>
              </a:rPr>
              <a:t>Condemnation in Federal Court – US District Court of NJ</a:t>
            </a:r>
          </a:p>
          <a:p>
            <a:pPr lvl="2" eaLnBrk="1" hangingPunct="1">
              <a:buFont typeface="Georgia" panose="02040502050405020303" pitchFamily="18" charset="0"/>
              <a:buAutoNum type="arabicPeriod"/>
              <a:defRPr/>
            </a:pPr>
            <a:r>
              <a:rPr lang="en-US" altLang="en-US" dirty="0">
                <a:latin typeface="Georgia" panose="02040502050405020303" pitchFamily="18" charset="0"/>
              </a:rPr>
              <a:t>FERC Certificate Pre-Empts State and local regulations including zoning</a:t>
            </a:r>
          </a:p>
          <a:p>
            <a:pPr lvl="2" eaLnBrk="1" hangingPunct="1">
              <a:buFont typeface="Georgia" panose="02040502050405020303" pitchFamily="18" charset="0"/>
              <a:buAutoNum type="arabicPeriod"/>
              <a:defRPr/>
            </a:pPr>
            <a:r>
              <a:rPr lang="en-US" altLang="en-US" dirty="0">
                <a:latin typeface="Georgia" panose="02040502050405020303" pitchFamily="18" charset="0"/>
              </a:rPr>
              <a:t>Construction and Operation in accordance with Pipeline and Hazardous Materials Safety Administration</a:t>
            </a:r>
          </a:p>
          <a:p>
            <a:pPr lvl="1" eaLnBrk="1" hangingPunct="1">
              <a:buFont typeface="Georgia" panose="02040502050405020303" pitchFamily="18" charset="0"/>
              <a:buAutoNum type="alphaLcParenR"/>
              <a:defRPr/>
            </a:pPr>
            <a:r>
              <a:rPr lang="en-US" altLang="en-US" sz="1600" dirty="0">
                <a:latin typeface="Georgia" panose="02040502050405020303" pitchFamily="18" charset="0"/>
              </a:rPr>
              <a:t>Disclosure requirements</a:t>
            </a:r>
          </a:p>
          <a:p>
            <a:pPr lvl="1" eaLnBrk="1" hangingPunct="1">
              <a:buFont typeface="Georgia" panose="02040502050405020303" pitchFamily="18" charset="0"/>
              <a:buAutoNum type="alphaLcParenR"/>
              <a:defRPr/>
            </a:pPr>
            <a:r>
              <a:rPr lang="en-US" altLang="en-US" sz="1600" dirty="0">
                <a:latin typeface="Georgia" panose="02040502050405020303" pitchFamily="18" charset="0"/>
              </a:rPr>
              <a:t>Litigation process – no jury trial and different procedures</a:t>
            </a:r>
          </a:p>
          <a:p>
            <a:endParaRPr lang="en-US" dirty="0"/>
          </a:p>
        </p:txBody>
      </p:sp>
      <p:sp>
        <p:nvSpPr>
          <p:cNvPr id="6" name="TextBox 5"/>
          <p:cNvSpPr txBox="1">
            <a:spLocks noChangeArrowheads="1"/>
          </p:cNvSpPr>
          <p:nvPr/>
        </p:nvSpPr>
        <p:spPr bwMode="auto">
          <a:xfrm>
            <a:off x="1676400" y="315913"/>
            <a:ext cx="5557838" cy="369887"/>
          </a:xfrm>
          <a:prstGeom prst="rect">
            <a:avLst/>
          </a:prstGeom>
          <a:noFill/>
          <a:ln w="9525">
            <a:noFill/>
            <a:miter lim="800000"/>
            <a:headEnd/>
            <a:tailEnd/>
          </a:ln>
        </p:spPr>
        <p:txBody>
          <a:bodyPr wrap="none">
            <a:spAutoFit/>
          </a:bodyPr>
          <a:lstStyle/>
          <a:p>
            <a:pPr eaLnBrk="1" hangingPunct="1"/>
            <a:r>
              <a:rPr lang="en-US" altLang="en-US" b="1" dirty="0">
                <a:latin typeface="Georgia" pitchFamily="18" charset="0"/>
              </a:rPr>
              <a:t>Public Utilities and Eminent Domain Power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eaLnBrk="1" hangingPunct="1">
              <a:buFont typeface="Georgia" panose="02040502050405020303" pitchFamily="18" charset="0"/>
              <a:buAutoNum type="arabicPeriod"/>
              <a:defRPr/>
            </a:pPr>
            <a:r>
              <a:rPr lang="en-US" altLang="en-US" b="1" dirty="0">
                <a:latin typeface="Georgia" panose="02040502050405020303" pitchFamily="18" charset="0"/>
              </a:rPr>
              <a:t>Federal Law and Court – Penn East</a:t>
            </a:r>
          </a:p>
          <a:p>
            <a:pPr lvl="1" eaLnBrk="1" hangingPunct="1">
              <a:buFont typeface="Georgia" panose="02040502050405020303" pitchFamily="18" charset="0"/>
              <a:buAutoNum type="alphaLcParenR"/>
              <a:defRPr/>
            </a:pPr>
            <a:r>
              <a:rPr lang="en-US" altLang="en-US" sz="1600" dirty="0">
                <a:latin typeface="Georgia" panose="02040502050405020303" pitchFamily="18" charset="0"/>
              </a:rPr>
              <a:t>Federal Statute authorizing project and condemnation</a:t>
            </a:r>
          </a:p>
          <a:p>
            <a:pPr lvl="1" eaLnBrk="1" hangingPunct="1">
              <a:buFont typeface="Georgia" panose="02040502050405020303" pitchFamily="18" charset="0"/>
              <a:buAutoNum type="alphaLcParenR"/>
              <a:defRPr/>
            </a:pPr>
            <a:r>
              <a:rPr lang="en-US" altLang="en-US" sz="1600" dirty="0">
                <a:latin typeface="Georgia" panose="02040502050405020303" pitchFamily="18" charset="0"/>
              </a:rPr>
              <a:t>Regulatory process through FERC</a:t>
            </a:r>
          </a:p>
          <a:p>
            <a:pPr lvl="1" eaLnBrk="1" hangingPunct="1">
              <a:buFont typeface="Georgia" panose="02040502050405020303" pitchFamily="18" charset="0"/>
              <a:buAutoNum type="alphaLcParenR"/>
              <a:defRPr/>
            </a:pPr>
            <a:r>
              <a:rPr lang="en-US" altLang="en-US" sz="1600" dirty="0">
                <a:latin typeface="Georgia" panose="02040502050405020303" pitchFamily="18" charset="0"/>
              </a:rPr>
              <a:t>Federal court and jurisdiction</a:t>
            </a:r>
          </a:p>
          <a:p>
            <a:pPr lvl="1" eaLnBrk="1" hangingPunct="1">
              <a:buFont typeface="Georgia" panose="02040502050405020303" pitchFamily="18" charset="0"/>
              <a:buAutoNum type="alphaLcParenR"/>
              <a:defRPr/>
            </a:pPr>
            <a:r>
              <a:rPr lang="en-US" altLang="en-US" sz="2000" dirty="0">
                <a:solidFill>
                  <a:schemeClr val="tx1"/>
                </a:solidFill>
                <a:latin typeface="Georgia" panose="02040502050405020303" pitchFamily="18" charset="0"/>
              </a:rPr>
              <a:t>Disclosure requirements</a:t>
            </a:r>
          </a:p>
          <a:p>
            <a:pPr marL="1050925" lvl="2" indent="-457200" eaLnBrk="1" hangingPunct="1">
              <a:buFont typeface="+mj-lt"/>
              <a:buAutoNum type="arabicPeriod"/>
              <a:defRPr/>
            </a:pPr>
            <a:r>
              <a:rPr lang="en-US" altLang="en-US" dirty="0">
                <a:latin typeface="Georgia" panose="02040502050405020303" pitchFamily="18" charset="0"/>
              </a:rPr>
              <a:t>Offer letter required – no duty to negotiate in good faith in most jurisdictions including NJ</a:t>
            </a:r>
          </a:p>
          <a:p>
            <a:pPr lvl="3" eaLnBrk="1" hangingPunct="1">
              <a:buFont typeface="Georgia" panose="02040502050405020303" pitchFamily="18" charset="0"/>
              <a:buAutoNum type="alphaLcParenR"/>
              <a:defRPr/>
            </a:pPr>
            <a:r>
              <a:rPr lang="en-US" altLang="en-US" dirty="0">
                <a:solidFill>
                  <a:schemeClr val="tx1"/>
                </a:solidFill>
                <a:latin typeface="Georgia" panose="02040502050405020303" pitchFamily="18" charset="0"/>
              </a:rPr>
              <a:t>No requirement for appraisal</a:t>
            </a:r>
          </a:p>
          <a:p>
            <a:pPr lvl="3" eaLnBrk="1" hangingPunct="1">
              <a:buFont typeface="Georgia" panose="02040502050405020303" pitchFamily="18" charset="0"/>
              <a:buAutoNum type="alphaLcParenR"/>
              <a:defRPr/>
            </a:pPr>
            <a:r>
              <a:rPr lang="en-US" altLang="en-US" dirty="0">
                <a:solidFill>
                  <a:schemeClr val="tx1"/>
                </a:solidFill>
                <a:latin typeface="Georgia" panose="02040502050405020303" pitchFamily="18" charset="0"/>
              </a:rPr>
              <a:t>No minimum of 14 days for negotiations</a:t>
            </a:r>
          </a:p>
          <a:p>
            <a:pPr lvl="3" eaLnBrk="1" hangingPunct="1">
              <a:buFont typeface="Georgia" panose="02040502050405020303" pitchFamily="18" charset="0"/>
              <a:buAutoNum type="alphaLcParenR"/>
              <a:defRPr/>
            </a:pPr>
            <a:r>
              <a:rPr lang="en-US" altLang="en-US" dirty="0">
                <a:solidFill>
                  <a:schemeClr val="tx1"/>
                </a:solidFill>
                <a:latin typeface="Georgia" panose="02040502050405020303" pitchFamily="18" charset="0"/>
              </a:rPr>
              <a:t>No survey required</a:t>
            </a:r>
          </a:p>
          <a:p>
            <a:pPr lvl="2" eaLnBrk="1" hangingPunct="1">
              <a:buFont typeface="Georgia" panose="02040502050405020303" pitchFamily="18" charset="0"/>
              <a:buAutoNum type="arabicPeriod"/>
              <a:defRPr/>
            </a:pPr>
            <a:r>
              <a:rPr lang="en-US" altLang="en-US" dirty="0">
                <a:latin typeface="Georgia" panose="02040502050405020303" pitchFamily="18" charset="0"/>
              </a:rPr>
              <a:t>Public Purpose if Property is Within FERC Certificated route</a:t>
            </a:r>
          </a:p>
          <a:p>
            <a:pPr lvl="1" eaLnBrk="1" hangingPunct="1">
              <a:buFont typeface="Georgia" panose="02040502050405020303" pitchFamily="18" charset="0"/>
              <a:buAutoNum type="alphaLcParenR"/>
              <a:defRPr/>
            </a:pPr>
            <a:r>
              <a:rPr lang="en-US" altLang="en-US" sz="1600" dirty="0">
                <a:latin typeface="Georgia" panose="02040502050405020303" pitchFamily="18" charset="0"/>
              </a:rPr>
              <a:t>Litigation process – no jury trial and different procedures</a:t>
            </a:r>
          </a:p>
          <a:p>
            <a:endParaRPr lang="en-US" dirty="0"/>
          </a:p>
        </p:txBody>
      </p:sp>
      <p:sp>
        <p:nvSpPr>
          <p:cNvPr id="5" name="TextBox 4"/>
          <p:cNvSpPr txBox="1">
            <a:spLocks noChangeArrowheads="1"/>
          </p:cNvSpPr>
          <p:nvPr/>
        </p:nvSpPr>
        <p:spPr bwMode="auto">
          <a:xfrm>
            <a:off x="1676400" y="315913"/>
            <a:ext cx="5557838" cy="369887"/>
          </a:xfrm>
          <a:prstGeom prst="rect">
            <a:avLst/>
          </a:prstGeom>
          <a:noFill/>
          <a:ln w="9525">
            <a:noFill/>
            <a:miter lim="800000"/>
            <a:headEnd/>
            <a:tailEnd/>
          </a:ln>
        </p:spPr>
        <p:txBody>
          <a:bodyPr wrap="none">
            <a:spAutoFit/>
          </a:bodyPr>
          <a:lstStyle/>
          <a:p>
            <a:pPr eaLnBrk="1" hangingPunct="1"/>
            <a:r>
              <a:rPr lang="en-US" altLang="en-US" b="1" dirty="0">
                <a:latin typeface="Georgia" pitchFamily="18" charset="0"/>
              </a:rPr>
              <a:t>Public Utilities and Eminent Domain Power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ChangeAspect="1" noChangeArrowheads="1"/>
          </p:cNvPicPr>
          <p:nvPr/>
        </p:nvPicPr>
        <p:blipFill>
          <a:blip r:embed="rId2" cstate="print"/>
          <a:srcRect t="3398" b="2577"/>
          <a:stretch>
            <a:fillRect/>
          </a:stretch>
        </p:blipFill>
        <p:spPr bwMode="auto">
          <a:xfrm>
            <a:off x="0" y="356075"/>
            <a:ext cx="9144000" cy="650192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352800" y="4953000"/>
            <a:ext cx="2322095" cy="457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1"/>
            <a:ext cx="8504047" cy="457200"/>
          </a:xfrm>
        </p:spPr>
        <p:txBody>
          <a:bodyPr/>
          <a:lstStyle/>
          <a:p>
            <a:r>
              <a:rPr lang="en-US" sz="1400" dirty="0"/>
              <a:t>Tract HUD 98.3</a:t>
            </a:r>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838200"/>
            <a:ext cx="9144000" cy="552306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eaLnBrk="1" hangingPunct="1">
              <a:buFont typeface="Georgia" panose="02040502050405020303" pitchFamily="18" charset="0"/>
              <a:buAutoNum type="arabicPeriod"/>
              <a:defRPr/>
            </a:pPr>
            <a:r>
              <a:rPr lang="en-US" altLang="en-US" b="1" dirty="0">
                <a:latin typeface="Georgia" panose="02040502050405020303" pitchFamily="18" charset="0"/>
              </a:rPr>
              <a:t>Federal Law and Court – Penn East</a:t>
            </a:r>
          </a:p>
          <a:p>
            <a:pPr lvl="1" eaLnBrk="1" hangingPunct="1">
              <a:buFont typeface="Georgia" panose="02040502050405020303" pitchFamily="18" charset="0"/>
              <a:buAutoNum type="alphaLcParenR"/>
              <a:defRPr/>
            </a:pPr>
            <a:r>
              <a:rPr lang="en-US" altLang="en-US" sz="1600" dirty="0">
                <a:latin typeface="Georgia" panose="02040502050405020303" pitchFamily="18" charset="0"/>
              </a:rPr>
              <a:t>Federal Statute authorizing project and condemnation</a:t>
            </a:r>
          </a:p>
          <a:p>
            <a:pPr lvl="1" eaLnBrk="1" hangingPunct="1">
              <a:buFont typeface="Georgia" panose="02040502050405020303" pitchFamily="18" charset="0"/>
              <a:buAutoNum type="alphaLcParenR"/>
              <a:defRPr/>
            </a:pPr>
            <a:r>
              <a:rPr lang="en-US" altLang="en-US" sz="1600" dirty="0">
                <a:latin typeface="Georgia" panose="02040502050405020303" pitchFamily="18" charset="0"/>
              </a:rPr>
              <a:t>Regulatory process through FERC</a:t>
            </a:r>
          </a:p>
          <a:p>
            <a:pPr lvl="1" eaLnBrk="1" hangingPunct="1">
              <a:buFont typeface="Georgia" panose="02040502050405020303" pitchFamily="18" charset="0"/>
              <a:buAutoNum type="alphaLcParenR"/>
              <a:defRPr/>
            </a:pPr>
            <a:r>
              <a:rPr lang="en-US" altLang="en-US" sz="1600" dirty="0">
                <a:latin typeface="Georgia" panose="02040502050405020303" pitchFamily="18" charset="0"/>
              </a:rPr>
              <a:t>Federal court and jurisdiction</a:t>
            </a:r>
          </a:p>
          <a:p>
            <a:pPr lvl="1" eaLnBrk="1" hangingPunct="1">
              <a:buFont typeface="Georgia" panose="02040502050405020303" pitchFamily="18" charset="0"/>
              <a:buAutoNum type="alphaLcParenR"/>
              <a:defRPr/>
            </a:pPr>
            <a:r>
              <a:rPr lang="en-US" altLang="en-US" sz="1600" dirty="0">
                <a:latin typeface="Georgia" panose="02040502050405020303" pitchFamily="18" charset="0"/>
              </a:rPr>
              <a:t>Disclosure requirements</a:t>
            </a:r>
          </a:p>
          <a:p>
            <a:pPr lvl="1" eaLnBrk="1" hangingPunct="1">
              <a:buFont typeface="Georgia" panose="02040502050405020303" pitchFamily="18" charset="0"/>
              <a:buAutoNum type="alphaLcParenR"/>
              <a:defRPr/>
            </a:pPr>
            <a:r>
              <a:rPr lang="en-US" altLang="en-US" sz="2000" dirty="0">
                <a:solidFill>
                  <a:schemeClr val="tx1"/>
                </a:solidFill>
                <a:latin typeface="Georgia" panose="02040502050405020303" pitchFamily="18" charset="0"/>
              </a:rPr>
              <a:t>Litigation process – no jury trial and different procedures</a:t>
            </a:r>
          </a:p>
          <a:p>
            <a:pPr marL="1050925" lvl="2" indent="-457200" eaLnBrk="1" hangingPunct="1">
              <a:buFont typeface="+mj-lt"/>
              <a:buAutoNum type="arabicPeriod"/>
              <a:defRPr/>
            </a:pPr>
            <a:r>
              <a:rPr lang="en-US" altLang="en-US" dirty="0">
                <a:latin typeface="Georgia" panose="02040502050405020303" pitchFamily="18" charset="0"/>
              </a:rPr>
              <a:t>Notice of Condemnation , Complaint, and Order of Taking</a:t>
            </a:r>
          </a:p>
          <a:p>
            <a:pPr lvl="2" eaLnBrk="1" hangingPunct="1">
              <a:buFont typeface="Georgia" panose="02040502050405020303" pitchFamily="18" charset="0"/>
              <a:buAutoNum type="arabicPeriod"/>
              <a:defRPr/>
            </a:pPr>
            <a:r>
              <a:rPr lang="en-US" altLang="en-US" dirty="0">
                <a:latin typeface="Georgia" panose="02040502050405020303" pitchFamily="18" charset="0"/>
              </a:rPr>
              <a:t>No “quick take” – motion for summary judgment </a:t>
            </a:r>
            <a:r>
              <a:rPr lang="en-US" altLang="en-US" i="1" dirty="0">
                <a:latin typeface="Georgia" panose="02040502050405020303" pitchFamily="18" charset="0"/>
              </a:rPr>
              <a:t>or</a:t>
            </a:r>
            <a:r>
              <a:rPr lang="en-US" altLang="en-US" dirty="0">
                <a:latin typeface="Georgia" panose="02040502050405020303" pitchFamily="18" charset="0"/>
              </a:rPr>
              <a:t> preliminary injunction depending on jurisdiction</a:t>
            </a:r>
          </a:p>
          <a:p>
            <a:pPr lvl="2" eaLnBrk="1" hangingPunct="1">
              <a:buFont typeface="Georgia" panose="02040502050405020303" pitchFamily="18" charset="0"/>
              <a:buAutoNum type="arabicPeriod"/>
              <a:defRPr/>
            </a:pPr>
            <a:r>
              <a:rPr lang="en-US" altLang="en-US" dirty="0">
                <a:latin typeface="Georgia" panose="02040502050405020303" pitchFamily="18" charset="0"/>
              </a:rPr>
              <a:t>Valuation Litigation </a:t>
            </a:r>
          </a:p>
          <a:p>
            <a:pPr lvl="3" eaLnBrk="1" hangingPunct="1">
              <a:buFont typeface="Georgia" panose="02040502050405020303" pitchFamily="18" charset="0"/>
              <a:buAutoNum type="alphaLcParenR"/>
              <a:defRPr/>
            </a:pPr>
            <a:r>
              <a:rPr lang="en-US" altLang="en-US" dirty="0">
                <a:solidFill>
                  <a:schemeClr val="tx1"/>
                </a:solidFill>
                <a:latin typeface="Georgia" panose="02040502050405020303" pitchFamily="18" charset="0"/>
              </a:rPr>
              <a:t>Burden of Proof is on Property Owner</a:t>
            </a:r>
          </a:p>
          <a:p>
            <a:pPr lvl="3" eaLnBrk="1" hangingPunct="1">
              <a:buFont typeface="Georgia" panose="02040502050405020303" pitchFamily="18" charset="0"/>
              <a:buAutoNum type="alphaLcParenR"/>
              <a:defRPr/>
            </a:pPr>
            <a:r>
              <a:rPr lang="en-US" altLang="en-US" dirty="0">
                <a:solidFill>
                  <a:schemeClr val="tx1"/>
                </a:solidFill>
                <a:latin typeface="Georgia" panose="02040502050405020303" pitchFamily="18" charset="0"/>
              </a:rPr>
              <a:t>Jury trial, bench trial, or Commissioners’ Hearing</a:t>
            </a:r>
          </a:p>
          <a:p>
            <a:pPr lvl="3" eaLnBrk="1" hangingPunct="1">
              <a:buFont typeface="Georgia" panose="02040502050405020303" pitchFamily="18" charset="0"/>
              <a:buAutoNum type="alphaLcParenR"/>
              <a:defRPr/>
            </a:pPr>
            <a:r>
              <a:rPr lang="en-US" altLang="en-US" dirty="0">
                <a:solidFill>
                  <a:schemeClr val="tx1"/>
                </a:solidFill>
                <a:latin typeface="Georgia" panose="02040502050405020303" pitchFamily="18" charset="0"/>
              </a:rPr>
              <a:t>Federal Substantive Law applies – Yellow Book</a:t>
            </a:r>
          </a:p>
          <a:p>
            <a:pPr lvl="2" eaLnBrk="1" hangingPunct="1">
              <a:buFont typeface="Georgia" panose="02040502050405020303" pitchFamily="18" charset="0"/>
              <a:buAutoNum type="arabicPeriod"/>
              <a:defRPr/>
            </a:pPr>
            <a:endParaRPr lang="en-US" altLang="en-US" sz="1800" dirty="0">
              <a:solidFill>
                <a:schemeClr val="tx1"/>
              </a:solidFill>
              <a:latin typeface="Georgia" panose="02040502050405020303" pitchFamily="18" charset="0"/>
            </a:endParaRPr>
          </a:p>
          <a:p>
            <a:pPr>
              <a:buNone/>
            </a:pPr>
            <a:endParaRPr lang="en-US" dirty="0"/>
          </a:p>
        </p:txBody>
      </p:sp>
      <p:sp>
        <p:nvSpPr>
          <p:cNvPr id="4" name="TextBox 3"/>
          <p:cNvSpPr txBox="1">
            <a:spLocks noChangeArrowheads="1"/>
          </p:cNvSpPr>
          <p:nvPr/>
        </p:nvSpPr>
        <p:spPr bwMode="auto">
          <a:xfrm>
            <a:off x="1676400" y="315913"/>
            <a:ext cx="5557838" cy="369887"/>
          </a:xfrm>
          <a:prstGeom prst="rect">
            <a:avLst/>
          </a:prstGeom>
          <a:noFill/>
          <a:ln w="9525">
            <a:noFill/>
            <a:miter lim="800000"/>
            <a:headEnd/>
            <a:tailEnd/>
          </a:ln>
        </p:spPr>
        <p:txBody>
          <a:bodyPr wrap="none">
            <a:spAutoFit/>
          </a:bodyPr>
          <a:lstStyle/>
          <a:p>
            <a:pPr eaLnBrk="1" hangingPunct="1"/>
            <a:r>
              <a:rPr lang="en-US" altLang="en-US" b="1" dirty="0">
                <a:latin typeface="Georgia" pitchFamily="18" charset="0"/>
              </a:rPr>
              <a:t>Public Utilities and Eminent Domain Power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Penn East Pipeline</a:t>
            </a:r>
          </a:p>
        </p:txBody>
      </p:sp>
      <p:sp>
        <p:nvSpPr>
          <p:cNvPr id="3" name="Content Placeholder 2"/>
          <p:cNvSpPr>
            <a:spLocks noGrp="1"/>
          </p:cNvSpPr>
          <p:nvPr>
            <p:ph sz="quarter" idx="1"/>
          </p:nvPr>
        </p:nvSpPr>
        <p:spPr/>
        <p:txBody>
          <a:bodyPr/>
          <a:lstStyle/>
          <a:p>
            <a:r>
              <a:rPr lang="en-US" dirty="0"/>
              <a:t>Status: Final </a:t>
            </a:r>
          </a:p>
          <a:p>
            <a:pPr>
              <a:buNone/>
            </a:pPr>
            <a:r>
              <a:rPr lang="en-US" dirty="0"/>
              <a:t>Environmental</a:t>
            </a:r>
          </a:p>
          <a:p>
            <a:pPr>
              <a:buNone/>
            </a:pPr>
            <a:r>
              <a:rPr lang="en-US" dirty="0"/>
              <a:t>Impact Statement </a:t>
            </a:r>
          </a:p>
          <a:p>
            <a:pPr>
              <a:buNone/>
            </a:pPr>
            <a:r>
              <a:rPr lang="en-US" dirty="0"/>
              <a:t>Approved by</a:t>
            </a:r>
          </a:p>
          <a:p>
            <a:pPr>
              <a:buNone/>
            </a:pPr>
            <a:r>
              <a:rPr lang="en-US" dirty="0"/>
              <a:t>FERC on 4/7/17</a:t>
            </a:r>
          </a:p>
        </p:txBody>
      </p:sp>
      <p:pic>
        <p:nvPicPr>
          <p:cNvPr id="1028" name="Picture 4" descr="The proposed alternate route of the PennEast pipeline. Click to enlarge the image."/>
          <p:cNvPicPr>
            <a:picLocks noChangeAspect="1" noChangeArrowheads="1"/>
          </p:cNvPicPr>
          <p:nvPr/>
        </p:nvPicPr>
        <p:blipFill>
          <a:blip r:embed="rId2" cstate="print"/>
          <a:srcRect l="8369" t="14509" b="17783"/>
          <a:stretch>
            <a:fillRect/>
          </a:stretch>
        </p:blipFill>
        <p:spPr bwMode="auto">
          <a:xfrm>
            <a:off x="3505200" y="1219200"/>
            <a:ext cx="5638800" cy="5638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514350" indent="-514350" eaLnBrk="1" hangingPunct="1">
              <a:buFont typeface="+mj-lt"/>
              <a:buAutoNum type="arabicPeriod" startAt="2"/>
              <a:defRPr/>
            </a:pPr>
            <a:r>
              <a:rPr lang="en-US" altLang="en-US" dirty="0">
                <a:latin typeface="Georgia" panose="02040502050405020303" pitchFamily="18" charset="0"/>
              </a:rPr>
              <a:t>State Law and Court – South Jersey Gas</a:t>
            </a:r>
          </a:p>
          <a:p>
            <a:pPr lvl="1" eaLnBrk="1" hangingPunct="1">
              <a:buFont typeface="Georgia" panose="02040502050405020303" pitchFamily="18" charset="0"/>
              <a:buAutoNum type="arabicPeriod"/>
              <a:defRPr/>
            </a:pPr>
            <a:r>
              <a:rPr lang="en-US" altLang="en-US" sz="2000" dirty="0">
                <a:solidFill>
                  <a:schemeClr val="tx1"/>
                </a:solidFill>
                <a:latin typeface="Georgia" panose="02040502050405020303" pitchFamily="18" charset="0"/>
              </a:rPr>
              <a:t>State statutes authorizing project and condemnation</a:t>
            </a:r>
          </a:p>
          <a:p>
            <a:pPr marL="1050925" lvl="2" indent="-457200" eaLnBrk="1" hangingPunct="1">
              <a:buFont typeface="+mj-lt"/>
              <a:buAutoNum type="alphaLcPeriod"/>
              <a:defRPr/>
            </a:pPr>
            <a:r>
              <a:rPr lang="en-US" altLang="en-US" u="sng" dirty="0">
                <a:latin typeface="Georgia" panose="02040502050405020303" pitchFamily="18" charset="0"/>
              </a:rPr>
              <a:t>N.J.S.A</a:t>
            </a:r>
            <a:r>
              <a:rPr lang="en-US" altLang="en-US" dirty="0">
                <a:latin typeface="Georgia" panose="02040502050405020303" pitchFamily="18" charset="0"/>
              </a:rPr>
              <a:t>. 48:3-17.6</a:t>
            </a:r>
          </a:p>
          <a:p>
            <a:pPr lvl="1" eaLnBrk="1" hangingPunct="1">
              <a:buFont typeface="Georgia" panose="02040502050405020303" pitchFamily="18" charset="0"/>
              <a:buAutoNum type="arabicPeriod"/>
              <a:defRPr/>
            </a:pPr>
            <a:r>
              <a:rPr lang="en-US" altLang="en-US" sz="1600" dirty="0">
                <a:latin typeface="Georgia" panose="02040502050405020303" pitchFamily="18" charset="0"/>
              </a:rPr>
              <a:t>Regulatory process through BPU</a:t>
            </a:r>
          </a:p>
          <a:p>
            <a:pPr lvl="1" eaLnBrk="1" hangingPunct="1">
              <a:buFont typeface="Georgia" panose="02040502050405020303" pitchFamily="18" charset="0"/>
              <a:buAutoNum type="arabicPeriod"/>
              <a:defRPr/>
            </a:pPr>
            <a:r>
              <a:rPr lang="en-US" altLang="en-US" sz="1600" dirty="0">
                <a:latin typeface="Georgia" panose="02040502050405020303" pitchFamily="18" charset="0"/>
              </a:rPr>
              <a:t>State court and procedures</a:t>
            </a:r>
          </a:p>
          <a:p>
            <a:pPr lvl="1" eaLnBrk="1" hangingPunct="1">
              <a:buFont typeface="Georgia" panose="02040502050405020303" pitchFamily="18" charset="0"/>
              <a:buAutoNum type="arabicPeriod"/>
              <a:defRPr/>
            </a:pPr>
            <a:r>
              <a:rPr lang="en-US" altLang="en-US" sz="1600" dirty="0">
                <a:latin typeface="Georgia" panose="02040502050405020303" pitchFamily="18" charset="0"/>
              </a:rPr>
              <a:t>Safeguards to property owners through Eminent Domain Act</a:t>
            </a:r>
          </a:p>
          <a:p>
            <a:endParaRPr lang="en-US" dirty="0"/>
          </a:p>
        </p:txBody>
      </p:sp>
      <p:sp>
        <p:nvSpPr>
          <p:cNvPr id="4" name="TextBox 3"/>
          <p:cNvSpPr txBox="1">
            <a:spLocks noChangeArrowheads="1"/>
          </p:cNvSpPr>
          <p:nvPr/>
        </p:nvSpPr>
        <p:spPr bwMode="auto">
          <a:xfrm>
            <a:off x="1676400" y="315913"/>
            <a:ext cx="5557838" cy="369887"/>
          </a:xfrm>
          <a:prstGeom prst="rect">
            <a:avLst/>
          </a:prstGeom>
          <a:noFill/>
          <a:ln w="9525">
            <a:noFill/>
            <a:miter lim="800000"/>
            <a:headEnd/>
            <a:tailEnd/>
          </a:ln>
        </p:spPr>
        <p:txBody>
          <a:bodyPr wrap="none">
            <a:spAutoFit/>
          </a:bodyPr>
          <a:lstStyle/>
          <a:p>
            <a:pPr eaLnBrk="1" hangingPunct="1"/>
            <a:r>
              <a:rPr lang="en-US" altLang="en-US" b="1" dirty="0">
                <a:latin typeface="Georgia" pitchFamily="18" charset="0"/>
              </a:rPr>
              <a:t>Public Utilities and Eminent Domain Power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514350" indent="-514350" eaLnBrk="1" hangingPunct="1">
              <a:buFont typeface="+mj-lt"/>
              <a:buAutoNum type="arabicPeriod" startAt="2"/>
              <a:defRPr/>
            </a:pPr>
            <a:r>
              <a:rPr lang="en-US" altLang="en-US" dirty="0">
                <a:latin typeface="Georgia" panose="02040502050405020303" pitchFamily="18" charset="0"/>
              </a:rPr>
              <a:t>State Law and Court – South Jersey Gas</a:t>
            </a:r>
          </a:p>
          <a:p>
            <a:pPr lvl="1" eaLnBrk="1" hangingPunct="1">
              <a:buFont typeface="Georgia" panose="02040502050405020303" pitchFamily="18" charset="0"/>
              <a:buAutoNum type="arabicPeriod"/>
              <a:defRPr/>
            </a:pPr>
            <a:r>
              <a:rPr lang="en-US" altLang="en-US" sz="1600" dirty="0">
                <a:latin typeface="Georgia" panose="02040502050405020303" pitchFamily="18" charset="0"/>
              </a:rPr>
              <a:t>State statutes authorizing project and condemnation</a:t>
            </a:r>
          </a:p>
          <a:p>
            <a:pPr lvl="1" eaLnBrk="1" hangingPunct="1">
              <a:buFont typeface="Georgia" panose="02040502050405020303" pitchFamily="18" charset="0"/>
              <a:buAutoNum type="arabicPeriod"/>
              <a:defRPr/>
            </a:pPr>
            <a:r>
              <a:rPr lang="en-US" altLang="en-US" sz="2000" dirty="0">
                <a:solidFill>
                  <a:schemeClr val="tx1"/>
                </a:solidFill>
                <a:latin typeface="Georgia" panose="02040502050405020303" pitchFamily="18" charset="0"/>
              </a:rPr>
              <a:t>Regulatory process through BPU</a:t>
            </a:r>
          </a:p>
          <a:p>
            <a:pPr marL="1050925" lvl="2" indent="-457200" eaLnBrk="1" hangingPunct="1">
              <a:buFont typeface="+mj-lt"/>
              <a:buAutoNum type="alphaLcPeriod"/>
              <a:defRPr/>
            </a:pPr>
            <a:r>
              <a:rPr lang="en-US" altLang="en-US" dirty="0">
                <a:solidFill>
                  <a:schemeClr val="tx1"/>
                </a:solidFill>
                <a:latin typeface="Georgia" panose="02040502050405020303" pitchFamily="18" charset="0"/>
              </a:rPr>
              <a:t>Regulated Utility files a Petition for acquisition of properties in furtherance of a new project</a:t>
            </a:r>
          </a:p>
          <a:p>
            <a:pPr marL="1050925" lvl="2" indent="-457200" eaLnBrk="1" hangingPunct="1">
              <a:buFont typeface="+mj-lt"/>
              <a:buAutoNum type="alphaLcPeriod"/>
              <a:defRPr/>
            </a:pPr>
            <a:r>
              <a:rPr lang="en-US" dirty="0"/>
              <a:t>BPU holds public hearings, accepts briefs, discovery, and hears testimony from the petitioner, the Board’s staff, and often the Division of Rate Counsel (N.J.A.C. 1:1-16.3) </a:t>
            </a:r>
          </a:p>
          <a:p>
            <a:pPr marL="1050925" lvl="2" indent="-457200" eaLnBrk="1" hangingPunct="1">
              <a:buFont typeface="+mj-lt"/>
              <a:buAutoNum type="alphaLcPeriod"/>
              <a:defRPr/>
            </a:pPr>
            <a:r>
              <a:rPr lang="en-US" altLang="en-US" dirty="0">
                <a:solidFill>
                  <a:schemeClr val="tx1"/>
                </a:solidFill>
                <a:latin typeface="Georgia" panose="02040502050405020303" pitchFamily="18" charset="0"/>
              </a:rPr>
              <a:t>BPU or OAL makes a determination of necessity that an acquisition is “reasonably necessary”</a:t>
            </a:r>
            <a:endParaRPr lang="en-US" altLang="en-US" sz="1400" dirty="0">
              <a:latin typeface="Georgia" panose="02040502050405020303" pitchFamily="18" charset="0"/>
            </a:endParaRPr>
          </a:p>
          <a:p>
            <a:pPr lvl="1" eaLnBrk="1" hangingPunct="1">
              <a:buFont typeface="Georgia" panose="02040502050405020303" pitchFamily="18" charset="0"/>
              <a:buAutoNum type="arabicPeriod"/>
              <a:defRPr/>
            </a:pPr>
            <a:r>
              <a:rPr lang="en-US" altLang="en-US" sz="1600" dirty="0">
                <a:latin typeface="Georgia" panose="02040502050405020303" pitchFamily="18" charset="0"/>
              </a:rPr>
              <a:t>State court and procedures</a:t>
            </a:r>
          </a:p>
          <a:p>
            <a:pPr lvl="1" eaLnBrk="1" hangingPunct="1">
              <a:buFont typeface="Georgia" panose="02040502050405020303" pitchFamily="18" charset="0"/>
              <a:buAutoNum type="arabicPeriod"/>
              <a:defRPr/>
            </a:pPr>
            <a:r>
              <a:rPr lang="en-US" altLang="en-US" sz="1600" dirty="0">
                <a:latin typeface="Georgia" panose="02040502050405020303" pitchFamily="18" charset="0"/>
              </a:rPr>
              <a:t>Safeguards to property owners through Eminent Domain Act</a:t>
            </a:r>
          </a:p>
          <a:p>
            <a:endParaRPr lang="en-US" dirty="0"/>
          </a:p>
        </p:txBody>
      </p:sp>
      <p:sp>
        <p:nvSpPr>
          <p:cNvPr id="4" name="TextBox 3"/>
          <p:cNvSpPr txBox="1">
            <a:spLocks noChangeArrowheads="1"/>
          </p:cNvSpPr>
          <p:nvPr/>
        </p:nvSpPr>
        <p:spPr bwMode="auto">
          <a:xfrm>
            <a:off x="1676400" y="315913"/>
            <a:ext cx="5557838" cy="369887"/>
          </a:xfrm>
          <a:prstGeom prst="rect">
            <a:avLst/>
          </a:prstGeom>
          <a:noFill/>
          <a:ln w="9525">
            <a:noFill/>
            <a:miter lim="800000"/>
            <a:headEnd/>
            <a:tailEnd/>
          </a:ln>
        </p:spPr>
        <p:txBody>
          <a:bodyPr wrap="none">
            <a:spAutoFit/>
          </a:bodyPr>
          <a:lstStyle/>
          <a:p>
            <a:pPr eaLnBrk="1" hangingPunct="1"/>
            <a:r>
              <a:rPr lang="en-US" altLang="en-US" b="1" dirty="0">
                <a:latin typeface="Georgia" pitchFamily="18" charset="0"/>
              </a:rPr>
              <a:t>Public Utilities and Eminent Domain Power</a:t>
            </a:r>
          </a:p>
        </p:txBody>
      </p:sp>
    </p:spTree>
    <p:extLst>
      <p:ext uri="{BB962C8B-B14F-4D97-AF65-F5344CB8AC3E}">
        <p14:creationId xmlns:p14="http://schemas.microsoft.com/office/powerpoint/2010/main" val="709393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514350" indent="-514350" eaLnBrk="1" hangingPunct="1">
              <a:buFont typeface="+mj-lt"/>
              <a:buAutoNum type="arabicPeriod" startAt="2"/>
              <a:defRPr/>
            </a:pPr>
            <a:r>
              <a:rPr lang="en-US" altLang="en-US" dirty="0">
                <a:latin typeface="Georgia" panose="02040502050405020303" pitchFamily="18" charset="0"/>
              </a:rPr>
              <a:t>State Law and Court – South Jersey Gas</a:t>
            </a:r>
          </a:p>
          <a:p>
            <a:pPr lvl="1" eaLnBrk="1" hangingPunct="1">
              <a:buFont typeface="Georgia" panose="02040502050405020303" pitchFamily="18" charset="0"/>
              <a:buAutoNum type="arabicPeriod"/>
              <a:defRPr/>
            </a:pPr>
            <a:r>
              <a:rPr lang="en-US" altLang="en-US" sz="1600" dirty="0">
                <a:latin typeface="Georgia" panose="02040502050405020303" pitchFamily="18" charset="0"/>
              </a:rPr>
              <a:t>State statutes authorizing project and condemnation</a:t>
            </a:r>
          </a:p>
          <a:p>
            <a:pPr lvl="1" eaLnBrk="1" hangingPunct="1">
              <a:buFont typeface="Georgia" panose="02040502050405020303" pitchFamily="18" charset="0"/>
              <a:buAutoNum type="arabicPeriod"/>
              <a:defRPr/>
            </a:pPr>
            <a:r>
              <a:rPr lang="en-US" altLang="en-US" sz="2000" dirty="0">
                <a:solidFill>
                  <a:schemeClr val="tx1"/>
                </a:solidFill>
                <a:latin typeface="Georgia" panose="02040502050405020303" pitchFamily="18" charset="0"/>
              </a:rPr>
              <a:t>Regulatory process through BPU</a:t>
            </a:r>
          </a:p>
          <a:p>
            <a:pPr marL="1050925" lvl="2" indent="-457200" eaLnBrk="1" hangingPunct="1">
              <a:buFont typeface="+mj-lt"/>
              <a:buAutoNum type="alphaLcPeriod"/>
              <a:defRPr/>
            </a:pPr>
            <a:r>
              <a:rPr lang="en-US" altLang="en-US" dirty="0">
                <a:latin typeface="Georgia" panose="02040502050405020303" pitchFamily="18" charset="0"/>
              </a:rPr>
              <a:t>Regulated Utility files a Petition for acquisition of properties in furtherance of a new project</a:t>
            </a:r>
          </a:p>
          <a:p>
            <a:pPr marL="1050925" lvl="2" indent="-457200" eaLnBrk="1" hangingPunct="1">
              <a:buFont typeface="+mj-lt"/>
              <a:buAutoNum type="alphaLcPeriod"/>
              <a:defRPr/>
            </a:pPr>
            <a:r>
              <a:rPr lang="en-US" dirty="0"/>
              <a:t>BPU holds public hearings, accepts briefs, discovery, and hears testimony from the petitioner, the Board’s staff, and often the Division of Rate Counsel (N.J.A.C. 1:1-16.3) </a:t>
            </a:r>
          </a:p>
          <a:p>
            <a:pPr marL="1050925" lvl="2" indent="-457200" eaLnBrk="1" hangingPunct="1">
              <a:buFont typeface="+mj-lt"/>
              <a:buAutoNum type="alphaLcPeriod"/>
              <a:defRPr/>
            </a:pPr>
            <a:r>
              <a:rPr lang="en-US" altLang="en-US" dirty="0">
                <a:latin typeface="Georgia" panose="02040502050405020303" pitchFamily="18" charset="0"/>
              </a:rPr>
              <a:t>BPU or OAL makes a determination of necessity that an acquisition is “reasonably necessary”</a:t>
            </a:r>
            <a:endParaRPr lang="en-US" altLang="en-US" sz="1400" dirty="0">
              <a:latin typeface="Georgia" panose="02040502050405020303" pitchFamily="18" charset="0"/>
            </a:endParaRPr>
          </a:p>
          <a:p>
            <a:pPr lvl="1" eaLnBrk="1" hangingPunct="1">
              <a:buFont typeface="Georgia" panose="02040502050405020303" pitchFamily="18" charset="0"/>
              <a:buAutoNum type="arabicPeriod"/>
              <a:defRPr/>
            </a:pPr>
            <a:r>
              <a:rPr lang="en-US" altLang="en-US" sz="1600" dirty="0">
                <a:latin typeface="Georgia" panose="02040502050405020303" pitchFamily="18" charset="0"/>
              </a:rPr>
              <a:t>State court and procedures</a:t>
            </a:r>
          </a:p>
          <a:p>
            <a:pPr lvl="1" eaLnBrk="1" hangingPunct="1">
              <a:buFont typeface="Georgia" panose="02040502050405020303" pitchFamily="18" charset="0"/>
              <a:buAutoNum type="arabicPeriod"/>
              <a:defRPr/>
            </a:pPr>
            <a:r>
              <a:rPr lang="en-US" altLang="en-US" sz="1600" dirty="0">
                <a:latin typeface="Georgia" panose="02040502050405020303" pitchFamily="18" charset="0"/>
              </a:rPr>
              <a:t>Safeguards to property owners through Eminent Domain Act</a:t>
            </a:r>
          </a:p>
          <a:p>
            <a:endParaRPr lang="en-US" dirty="0"/>
          </a:p>
        </p:txBody>
      </p:sp>
      <p:sp>
        <p:nvSpPr>
          <p:cNvPr id="4" name="TextBox 3"/>
          <p:cNvSpPr txBox="1">
            <a:spLocks noChangeArrowheads="1"/>
          </p:cNvSpPr>
          <p:nvPr/>
        </p:nvSpPr>
        <p:spPr bwMode="auto">
          <a:xfrm>
            <a:off x="1676400" y="315913"/>
            <a:ext cx="5557838" cy="369887"/>
          </a:xfrm>
          <a:prstGeom prst="rect">
            <a:avLst/>
          </a:prstGeom>
          <a:noFill/>
          <a:ln w="9525">
            <a:noFill/>
            <a:miter lim="800000"/>
            <a:headEnd/>
            <a:tailEnd/>
          </a:ln>
        </p:spPr>
        <p:txBody>
          <a:bodyPr wrap="none">
            <a:spAutoFit/>
          </a:bodyPr>
          <a:lstStyle/>
          <a:p>
            <a:pPr eaLnBrk="1" hangingPunct="1"/>
            <a:r>
              <a:rPr lang="en-US" altLang="en-US" b="1" dirty="0">
                <a:latin typeface="Georgia" pitchFamily="18" charset="0"/>
              </a:rPr>
              <a:t>Public Utilities and Eminent Domain Power</a:t>
            </a:r>
          </a:p>
        </p:txBody>
      </p:sp>
    </p:spTree>
    <p:extLst>
      <p:ext uri="{BB962C8B-B14F-4D97-AF65-F5344CB8AC3E}">
        <p14:creationId xmlns:p14="http://schemas.microsoft.com/office/powerpoint/2010/main" val="1886086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514350" indent="-514350" eaLnBrk="1" hangingPunct="1">
              <a:buFont typeface="+mj-lt"/>
              <a:buAutoNum type="arabicPeriod" startAt="2"/>
              <a:defRPr/>
            </a:pPr>
            <a:r>
              <a:rPr lang="en-US" altLang="en-US" dirty="0">
                <a:latin typeface="Georgia" panose="02040502050405020303" pitchFamily="18" charset="0"/>
              </a:rPr>
              <a:t>State Law and Court – South Jersey Gas</a:t>
            </a:r>
          </a:p>
          <a:p>
            <a:pPr lvl="1" eaLnBrk="1" hangingPunct="1">
              <a:buFont typeface="Georgia" panose="02040502050405020303" pitchFamily="18" charset="0"/>
              <a:buAutoNum type="arabicPeriod"/>
              <a:defRPr/>
            </a:pPr>
            <a:r>
              <a:rPr lang="en-US" altLang="en-US" sz="1600" dirty="0">
                <a:latin typeface="Georgia" panose="02040502050405020303" pitchFamily="18" charset="0"/>
              </a:rPr>
              <a:t>State statutes authorizing project and condemnation</a:t>
            </a:r>
          </a:p>
          <a:p>
            <a:pPr lvl="1" eaLnBrk="1" hangingPunct="1">
              <a:buFont typeface="Georgia" panose="02040502050405020303" pitchFamily="18" charset="0"/>
              <a:buAutoNum type="arabicPeriod"/>
              <a:defRPr/>
            </a:pPr>
            <a:r>
              <a:rPr lang="en-US" altLang="en-US" sz="1600" dirty="0">
                <a:latin typeface="Georgia" panose="02040502050405020303" pitchFamily="18" charset="0"/>
              </a:rPr>
              <a:t>Regulatory process through BPU</a:t>
            </a:r>
          </a:p>
          <a:p>
            <a:pPr lvl="1" eaLnBrk="1" hangingPunct="1">
              <a:buFont typeface="Georgia" panose="02040502050405020303" pitchFamily="18" charset="0"/>
              <a:buAutoNum type="arabicPeriod"/>
              <a:defRPr/>
            </a:pPr>
            <a:r>
              <a:rPr lang="en-US" altLang="en-US" sz="2000" dirty="0">
                <a:solidFill>
                  <a:schemeClr val="tx1"/>
                </a:solidFill>
                <a:latin typeface="Georgia" panose="02040502050405020303" pitchFamily="18" charset="0"/>
              </a:rPr>
              <a:t>State court and procedures</a:t>
            </a:r>
          </a:p>
          <a:p>
            <a:pPr lvl="2" eaLnBrk="1" hangingPunct="1">
              <a:buFont typeface="Georgia" panose="02040502050405020303" pitchFamily="18" charset="0"/>
              <a:buAutoNum type="alphaLcPeriod"/>
              <a:defRPr/>
            </a:pPr>
            <a:r>
              <a:rPr lang="en-US" altLang="en-US" dirty="0">
                <a:latin typeface="Georgia" panose="02040502050405020303" pitchFamily="18" charset="0"/>
              </a:rPr>
              <a:t>Acquisitions in accordance with Eminent Domain Act</a:t>
            </a:r>
          </a:p>
          <a:p>
            <a:pPr lvl="2" eaLnBrk="1" hangingPunct="1">
              <a:buFont typeface="Georgia" panose="02040502050405020303" pitchFamily="18" charset="0"/>
              <a:buAutoNum type="alphaLcPeriod"/>
              <a:defRPr/>
            </a:pPr>
            <a:r>
              <a:rPr lang="en-US" altLang="en-US" dirty="0">
                <a:solidFill>
                  <a:schemeClr val="tx1"/>
                </a:solidFill>
                <a:latin typeface="Georgia" panose="02040502050405020303" pitchFamily="18" charset="0"/>
              </a:rPr>
              <a:t>Good faith negotiations</a:t>
            </a:r>
          </a:p>
          <a:p>
            <a:pPr marL="1543050" lvl="4" indent="-400050" eaLnBrk="1" hangingPunct="1">
              <a:buFont typeface="+mj-lt"/>
              <a:buAutoNum type="romanLcPeriod"/>
              <a:defRPr/>
            </a:pPr>
            <a:r>
              <a:rPr lang="en-US" altLang="en-US" dirty="0">
                <a:latin typeface="Georgia" panose="02040502050405020303" pitchFamily="18" charset="0"/>
              </a:rPr>
              <a:t>Property owner has right to accompany appraiser</a:t>
            </a:r>
          </a:p>
          <a:p>
            <a:pPr lvl="4" eaLnBrk="1" hangingPunct="1">
              <a:buFont typeface="Georgia" panose="02040502050405020303" pitchFamily="18" charset="0"/>
              <a:buAutoNum type="romanLcPeriod"/>
              <a:defRPr/>
            </a:pPr>
            <a:r>
              <a:rPr lang="en-US" altLang="en-US" sz="2000" dirty="0">
                <a:solidFill>
                  <a:schemeClr val="tx1"/>
                </a:solidFill>
                <a:latin typeface="Georgia" panose="02040502050405020303" pitchFamily="18" charset="0"/>
              </a:rPr>
              <a:t> Must have appraisal report</a:t>
            </a:r>
          </a:p>
          <a:p>
            <a:pPr lvl="4" eaLnBrk="1" hangingPunct="1">
              <a:buFont typeface="Georgia" panose="02040502050405020303" pitchFamily="18" charset="0"/>
              <a:buAutoNum type="romanLcPeriod"/>
              <a:defRPr/>
            </a:pPr>
            <a:r>
              <a:rPr lang="en-US" altLang="en-US" sz="2000" dirty="0">
                <a:latin typeface="Georgia" panose="02040502050405020303" pitchFamily="18" charset="0"/>
              </a:rPr>
              <a:t>No “take it or leave it” offers</a:t>
            </a:r>
          </a:p>
          <a:p>
            <a:pPr lvl="4" eaLnBrk="1" hangingPunct="1">
              <a:buFont typeface="Georgia" panose="02040502050405020303" pitchFamily="18" charset="0"/>
              <a:buAutoNum type="romanLcPeriod"/>
              <a:defRPr/>
            </a:pPr>
            <a:r>
              <a:rPr lang="en-US" altLang="en-US" sz="2000" dirty="0">
                <a:latin typeface="Georgia" panose="02040502050405020303" pitchFamily="18" charset="0"/>
              </a:rPr>
              <a:t>At least 14 days of negotiations</a:t>
            </a:r>
          </a:p>
          <a:p>
            <a:pPr lvl="2" eaLnBrk="1" hangingPunct="1">
              <a:buFont typeface="Georgia" panose="02040502050405020303" pitchFamily="18" charset="0"/>
              <a:buAutoNum type="alphaLcPeriod"/>
              <a:defRPr/>
            </a:pPr>
            <a:r>
              <a:rPr lang="en-US" altLang="en-US" sz="2200" dirty="0">
                <a:latin typeface="Georgia" panose="02040502050405020303" pitchFamily="18" charset="0"/>
              </a:rPr>
              <a:t>Complaint is filed in County where property is located</a:t>
            </a:r>
          </a:p>
          <a:p>
            <a:pPr lvl="1" eaLnBrk="1" hangingPunct="1">
              <a:buFont typeface="Georgia" panose="02040502050405020303" pitchFamily="18" charset="0"/>
              <a:buAutoNum type="arabicPeriod"/>
              <a:defRPr/>
            </a:pPr>
            <a:r>
              <a:rPr lang="en-US" altLang="en-US" sz="1600" dirty="0">
                <a:latin typeface="Georgia" panose="02040502050405020303" pitchFamily="18" charset="0"/>
              </a:rPr>
              <a:t>Safeguards to property owners through Eminent Domain Act</a:t>
            </a:r>
          </a:p>
          <a:p>
            <a:endParaRPr lang="en-US" dirty="0"/>
          </a:p>
        </p:txBody>
      </p:sp>
      <p:sp>
        <p:nvSpPr>
          <p:cNvPr id="5" name="TextBox 4"/>
          <p:cNvSpPr txBox="1">
            <a:spLocks noChangeArrowheads="1"/>
          </p:cNvSpPr>
          <p:nvPr/>
        </p:nvSpPr>
        <p:spPr bwMode="auto">
          <a:xfrm>
            <a:off x="1676400" y="315913"/>
            <a:ext cx="5557838" cy="369887"/>
          </a:xfrm>
          <a:prstGeom prst="rect">
            <a:avLst/>
          </a:prstGeom>
          <a:noFill/>
          <a:ln w="9525">
            <a:noFill/>
            <a:miter lim="800000"/>
            <a:headEnd/>
            <a:tailEnd/>
          </a:ln>
        </p:spPr>
        <p:txBody>
          <a:bodyPr wrap="none">
            <a:spAutoFit/>
          </a:bodyPr>
          <a:lstStyle/>
          <a:p>
            <a:pPr eaLnBrk="1" hangingPunct="1"/>
            <a:r>
              <a:rPr lang="en-US" altLang="en-US" b="1" dirty="0">
                <a:latin typeface="Georgia" pitchFamily="18" charset="0"/>
              </a:rPr>
              <a:t>Public Utilities and Eminent Domain Power</a:t>
            </a:r>
          </a:p>
        </p:txBody>
      </p:sp>
    </p:spTree>
    <p:extLst>
      <p:ext uri="{BB962C8B-B14F-4D97-AF65-F5344CB8AC3E}">
        <p14:creationId xmlns:p14="http://schemas.microsoft.com/office/powerpoint/2010/main" val="1566369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6"/>
          <p:cNvSpPr txBox="1">
            <a:spLocks noChangeArrowheads="1"/>
          </p:cNvSpPr>
          <p:nvPr/>
        </p:nvSpPr>
        <p:spPr bwMode="auto">
          <a:xfrm>
            <a:off x="304800" y="2514600"/>
            <a:ext cx="4495800" cy="1846263"/>
          </a:xfrm>
          <a:prstGeom prst="rect">
            <a:avLst/>
          </a:prstGeom>
          <a:noFill/>
          <a:ln w="9525">
            <a:noFill/>
            <a:miter lim="800000"/>
            <a:headEnd/>
            <a:tailEnd/>
          </a:ln>
        </p:spPr>
        <p:txBody>
          <a:bodyPr>
            <a:spAutoFit/>
          </a:bodyPr>
          <a:lstStyle/>
          <a:p>
            <a:pPr eaLnBrk="1" hangingPunct="1"/>
            <a:r>
              <a:rPr lang="en-US" altLang="en-US" i="1">
                <a:latin typeface="Georgia" pitchFamily="18" charset="0"/>
              </a:rPr>
              <a:t>HISTORY</a:t>
            </a:r>
          </a:p>
          <a:p>
            <a:pPr eaLnBrk="1" hangingPunct="1">
              <a:buFont typeface="Arial" charset="0"/>
              <a:buChar char="•"/>
            </a:pPr>
            <a:r>
              <a:rPr lang="en-US" altLang="en-US" sz="1600">
                <a:latin typeface="Georgia" pitchFamily="18" charset="0"/>
              </a:rPr>
              <a:t>Public utilities are required infrastructure</a:t>
            </a:r>
          </a:p>
          <a:p>
            <a:pPr eaLnBrk="1" hangingPunct="1">
              <a:buFont typeface="Arial" charset="0"/>
              <a:buChar char="•"/>
            </a:pPr>
            <a:r>
              <a:rPr lang="en-US" altLang="en-US" sz="1600">
                <a:latin typeface="Georgia" pitchFamily="18" charset="0"/>
              </a:rPr>
              <a:t>Older developed areas require upgrades/expansion</a:t>
            </a:r>
          </a:p>
          <a:p>
            <a:pPr eaLnBrk="1" hangingPunct="1">
              <a:buFont typeface="Arial" charset="0"/>
              <a:buChar char="•"/>
            </a:pPr>
            <a:r>
              <a:rPr lang="en-US" altLang="en-US" sz="1600">
                <a:latin typeface="Georgia" pitchFamily="18" charset="0"/>
              </a:rPr>
              <a:t>Newer developing areas need services</a:t>
            </a:r>
          </a:p>
          <a:p>
            <a:pPr eaLnBrk="1" hangingPunct="1">
              <a:buFont typeface="Arial" charset="0"/>
              <a:buChar char="•"/>
            </a:pPr>
            <a:r>
              <a:rPr lang="en-US" altLang="en-US" sz="1600">
                <a:latin typeface="Georgia" pitchFamily="18" charset="0"/>
              </a:rPr>
              <a:t>Local agencies can be condemnors AND condemnees</a:t>
            </a:r>
          </a:p>
        </p:txBody>
      </p:sp>
      <p:sp>
        <p:nvSpPr>
          <p:cNvPr id="8" name="TextBox 7"/>
          <p:cNvSpPr txBox="1"/>
          <p:nvPr/>
        </p:nvSpPr>
        <p:spPr>
          <a:xfrm>
            <a:off x="381000" y="4343400"/>
            <a:ext cx="3124200" cy="1908175"/>
          </a:xfrm>
          <a:prstGeom prst="rect">
            <a:avLst/>
          </a:prstGeom>
          <a:noFill/>
        </p:spPr>
        <p:txBody>
          <a:bodyPr>
            <a:spAutoFit/>
          </a:bodyPr>
          <a:lstStyle/>
          <a:p>
            <a:pPr eaLnBrk="1" fontAlgn="auto" hangingPunct="1">
              <a:spcBef>
                <a:spcPts val="0"/>
              </a:spcBef>
              <a:spcAft>
                <a:spcPts val="0"/>
              </a:spcAft>
              <a:defRPr/>
            </a:pPr>
            <a:r>
              <a:rPr lang="en-US" i="1" dirty="0">
                <a:latin typeface="+mn-lt"/>
              </a:rPr>
              <a:t>HOT ISSUES</a:t>
            </a:r>
          </a:p>
          <a:p>
            <a:pPr marL="344488" indent="-344488" eaLnBrk="1" fontAlgn="auto" hangingPunct="1">
              <a:spcBef>
                <a:spcPts val="0"/>
              </a:spcBef>
              <a:spcAft>
                <a:spcPts val="0"/>
              </a:spcAft>
              <a:defRPr/>
            </a:pPr>
            <a:r>
              <a:rPr lang="en-US" dirty="0">
                <a:latin typeface="+mn-lt"/>
              </a:rPr>
              <a:t>1.	</a:t>
            </a:r>
            <a:r>
              <a:rPr lang="en-US" sz="1600" dirty="0">
                <a:latin typeface="+mn-lt"/>
              </a:rPr>
              <a:t>Keystone Pipeline</a:t>
            </a:r>
          </a:p>
          <a:p>
            <a:pPr marL="342900" indent="-342900" eaLnBrk="1" fontAlgn="auto" hangingPunct="1">
              <a:spcBef>
                <a:spcPts val="0"/>
              </a:spcBef>
              <a:spcAft>
                <a:spcPts val="0"/>
              </a:spcAft>
              <a:buFontTx/>
              <a:buAutoNum type="arabicPeriod" startAt="2"/>
              <a:defRPr/>
            </a:pPr>
            <a:r>
              <a:rPr lang="en-US" sz="1600" dirty="0">
                <a:latin typeface="+mn-lt"/>
              </a:rPr>
              <a:t>Wind Farms</a:t>
            </a:r>
          </a:p>
          <a:p>
            <a:pPr marL="342900" indent="-342900" eaLnBrk="1" fontAlgn="auto" hangingPunct="1">
              <a:spcBef>
                <a:spcPts val="0"/>
              </a:spcBef>
              <a:spcAft>
                <a:spcPts val="0"/>
              </a:spcAft>
              <a:buFontTx/>
              <a:buAutoNum type="arabicPeriod" startAt="2"/>
              <a:defRPr/>
            </a:pPr>
            <a:r>
              <a:rPr lang="en-US" sz="1600" dirty="0">
                <a:latin typeface="+mn-lt"/>
              </a:rPr>
              <a:t>Solar Farms</a:t>
            </a:r>
          </a:p>
          <a:p>
            <a:pPr marL="342900" indent="-342900" eaLnBrk="1" fontAlgn="auto" hangingPunct="1">
              <a:spcBef>
                <a:spcPts val="0"/>
              </a:spcBef>
              <a:spcAft>
                <a:spcPts val="0"/>
              </a:spcAft>
              <a:buFontTx/>
              <a:buAutoNum type="arabicPeriod" startAt="2"/>
              <a:defRPr/>
            </a:pPr>
            <a:r>
              <a:rPr lang="en-US" sz="1600" dirty="0">
                <a:latin typeface="+mn-lt"/>
              </a:rPr>
              <a:t>Gas Pipelines</a:t>
            </a:r>
          </a:p>
          <a:p>
            <a:pPr marL="342900" indent="-342900" eaLnBrk="1" fontAlgn="auto" hangingPunct="1">
              <a:spcBef>
                <a:spcPts val="0"/>
              </a:spcBef>
              <a:spcAft>
                <a:spcPts val="0"/>
              </a:spcAft>
              <a:buFontTx/>
              <a:buAutoNum type="arabicPeriod" startAt="2"/>
              <a:defRPr/>
            </a:pPr>
            <a:r>
              <a:rPr lang="en-US" sz="1600" dirty="0">
                <a:latin typeface="+mn-lt"/>
              </a:rPr>
              <a:t>Water Rights</a:t>
            </a:r>
          </a:p>
          <a:p>
            <a:pPr marL="342900" indent="-342900" eaLnBrk="1" fontAlgn="auto" hangingPunct="1">
              <a:spcBef>
                <a:spcPts val="0"/>
              </a:spcBef>
              <a:spcAft>
                <a:spcPts val="0"/>
              </a:spcAft>
              <a:buFontTx/>
              <a:buAutoNum type="arabicPeriod" startAt="2"/>
              <a:defRPr/>
            </a:pPr>
            <a:endParaRPr lang="en-US" dirty="0">
              <a:latin typeface="+mn-lt"/>
            </a:endParaRPr>
          </a:p>
        </p:txBody>
      </p:sp>
      <p:pic>
        <p:nvPicPr>
          <p:cNvPr id="16388" name="Picture 2"/>
          <p:cNvPicPr>
            <a:picLocks noChangeAspect="1" noChangeArrowheads="1"/>
          </p:cNvPicPr>
          <p:nvPr/>
        </p:nvPicPr>
        <p:blipFill>
          <a:blip r:embed="rId3" cstate="print"/>
          <a:srcRect/>
          <a:stretch>
            <a:fillRect/>
          </a:stretch>
        </p:blipFill>
        <p:spPr bwMode="auto">
          <a:xfrm>
            <a:off x="381000" y="457200"/>
            <a:ext cx="3230563" cy="1828800"/>
          </a:xfrm>
          <a:prstGeom prst="rect">
            <a:avLst/>
          </a:prstGeom>
          <a:noFill/>
          <a:ln w="9525">
            <a:noFill/>
            <a:miter lim="800000"/>
            <a:headEnd/>
            <a:tailEnd/>
          </a:ln>
        </p:spPr>
      </p:pic>
      <p:pic>
        <p:nvPicPr>
          <p:cNvPr id="16389" name="Picture 3"/>
          <p:cNvPicPr>
            <a:picLocks noChangeAspect="1" noChangeArrowheads="1"/>
          </p:cNvPicPr>
          <p:nvPr/>
        </p:nvPicPr>
        <p:blipFill>
          <a:blip r:embed="rId4" cstate="print"/>
          <a:srcRect/>
          <a:stretch>
            <a:fillRect/>
          </a:stretch>
        </p:blipFill>
        <p:spPr bwMode="auto">
          <a:xfrm>
            <a:off x="5334000" y="1447800"/>
            <a:ext cx="3276600" cy="2057400"/>
          </a:xfrm>
          <a:prstGeom prst="rect">
            <a:avLst/>
          </a:prstGeom>
          <a:noFill/>
          <a:ln w="9525">
            <a:noFill/>
            <a:miter lim="800000"/>
            <a:headEnd/>
            <a:tailEnd/>
          </a:ln>
        </p:spPr>
      </p:pic>
      <p:pic>
        <p:nvPicPr>
          <p:cNvPr id="16390" name="Picture 4"/>
          <p:cNvPicPr>
            <a:picLocks noChangeAspect="1" noChangeArrowheads="1"/>
          </p:cNvPicPr>
          <p:nvPr/>
        </p:nvPicPr>
        <p:blipFill>
          <a:blip r:embed="rId5" cstate="print"/>
          <a:srcRect/>
          <a:stretch>
            <a:fillRect/>
          </a:stretch>
        </p:blipFill>
        <p:spPr bwMode="auto">
          <a:xfrm>
            <a:off x="5638800" y="3886200"/>
            <a:ext cx="2895600" cy="1981200"/>
          </a:xfrm>
          <a:prstGeom prst="rect">
            <a:avLst/>
          </a:prstGeom>
          <a:noFill/>
          <a:ln w="9525">
            <a:noFill/>
            <a:miter lim="800000"/>
            <a:headEnd/>
            <a:tailEnd/>
          </a:ln>
        </p:spPr>
      </p:pic>
      <p:pic>
        <p:nvPicPr>
          <p:cNvPr id="16391" name="Picture 8" descr="keystone_pipeline.jpg"/>
          <p:cNvPicPr>
            <a:picLocks noChangeAspect="1"/>
          </p:cNvPicPr>
          <p:nvPr/>
        </p:nvPicPr>
        <p:blipFill>
          <a:blip r:embed="rId6" cstate="print"/>
          <a:srcRect/>
          <a:stretch>
            <a:fillRect/>
          </a:stretch>
        </p:blipFill>
        <p:spPr bwMode="auto">
          <a:xfrm>
            <a:off x="2590800" y="4191000"/>
            <a:ext cx="2743200" cy="2032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514350" indent="-514350" eaLnBrk="1" hangingPunct="1">
              <a:buFont typeface="+mj-lt"/>
              <a:buAutoNum type="arabicPeriod" startAt="2"/>
              <a:defRPr/>
            </a:pPr>
            <a:r>
              <a:rPr lang="en-US" altLang="en-US" dirty="0">
                <a:latin typeface="Georgia" panose="02040502050405020303" pitchFamily="18" charset="0"/>
              </a:rPr>
              <a:t>State Law and Court – South Jersey Gas</a:t>
            </a:r>
          </a:p>
          <a:p>
            <a:pPr lvl="1" eaLnBrk="1" hangingPunct="1">
              <a:buFont typeface="Georgia" panose="02040502050405020303" pitchFamily="18" charset="0"/>
              <a:buAutoNum type="arabicPeriod"/>
              <a:defRPr/>
            </a:pPr>
            <a:r>
              <a:rPr lang="en-US" altLang="en-US" sz="1600" dirty="0">
                <a:latin typeface="Georgia" panose="02040502050405020303" pitchFamily="18" charset="0"/>
              </a:rPr>
              <a:t>State statutes authorizing project and condemnation</a:t>
            </a:r>
          </a:p>
          <a:p>
            <a:pPr lvl="1" eaLnBrk="1" hangingPunct="1">
              <a:buFont typeface="Georgia" panose="02040502050405020303" pitchFamily="18" charset="0"/>
              <a:buAutoNum type="arabicPeriod"/>
              <a:defRPr/>
            </a:pPr>
            <a:r>
              <a:rPr lang="en-US" altLang="en-US" sz="1600" dirty="0">
                <a:latin typeface="Georgia" panose="02040502050405020303" pitchFamily="18" charset="0"/>
              </a:rPr>
              <a:t>Regulatory process through BPU</a:t>
            </a:r>
          </a:p>
          <a:p>
            <a:pPr lvl="1" eaLnBrk="1" hangingPunct="1">
              <a:buFont typeface="Georgia" panose="02040502050405020303" pitchFamily="18" charset="0"/>
              <a:buAutoNum type="arabicPeriod"/>
              <a:defRPr/>
            </a:pPr>
            <a:r>
              <a:rPr lang="en-US" altLang="en-US" sz="1600" dirty="0">
                <a:latin typeface="Georgia" panose="02040502050405020303" pitchFamily="18" charset="0"/>
              </a:rPr>
              <a:t>State court and procedures</a:t>
            </a:r>
          </a:p>
          <a:p>
            <a:pPr lvl="1" eaLnBrk="1" hangingPunct="1">
              <a:buFont typeface="Georgia" panose="02040502050405020303" pitchFamily="18" charset="0"/>
              <a:buAutoNum type="arabicPeriod"/>
              <a:defRPr/>
            </a:pPr>
            <a:r>
              <a:rPr lang="en-US" altLang="en-US" sz="2000" dirty="0">
                <a:solidFill>
                  <a:schemeClr val="tx1"/>
                </a:solidFill>
                <a:latin typeface="Georgia" panose="02040502050405020303" pitchFamily="18" charset="0"/>
              </a:rPr>
              <a:t>Safeguards to property owners through Eminent Domain Act</a:t>
            </a:r>
          </a:p>
          <a:p>
            <a:pPr marL="1050925" lvl="2" indent="-457200" eaLnBrk="1" hangingPunct="1">
              <a:buFont typeface="+mj-lt"/>
              <a:buAutoNum type="alphaLcPeriod"/>
              <a:defRPr/>
            </a:pPr>
            <a:r>
              <a:rPr lang="en-US" altLang="en-US" dirty="0">
                <a:latin typeface="Georgia" panose="02040502050405020303" pitchFamily="18" charset="0"/>
              </a:rPr>
              <a:t>Good Faith Negotiations</a:t>
            </a:r>
          </a:p>
          <a:p>
            <a:pPr marL="1050925" lvl="2" indent="-457200" eaLnBrk="1" hangingPunct="1">
              <a:buFont typeface="+mj-lt"/>
              <a:buAutoNum type="alphaLcPeriod"/>
              <a:defRPr/>
            </a:pPr>
            <a:r>
              <a:rPr lang="en-US" altLang="en-US" dirty="0">
                <a:latin typeface="Georgia" panose="02040502050405020303" pitchFamily="18" charset="0"/>
              </a:rPr>
              <a:t>Limitations on Exercise of Eminent Domain by Private Corporations</a:t>
            </a:r>
          </a:p>
          <a:p>
            <a:pPr marL="1382713" lvl="3" indent="-514350" eaLnBrk="1" hangingPunct="1">
              <a:buFont typeface="+mj-lt"/>
              <a:buAutoNum type="romanLcPeriod"/>
              <a:defRPr/>
            </a:pPr>
            <a:r>
              <a:rPr lang="en-US" altLang="en-US" dirty="0">
                <a:solidFill>
                  <a:schemeClr val="tx1"/>
                </a:solidFill>
                <a:latin typeface="Georgia" panose="02040502050405020303" pitchFamily="18" charset="0"/>
              </a:rPr>
              <a:t>No statutory right to preliminary entry</a:t>
            </a:r>
          </a:p>
          <a:p>
            <a:pPr lvl="3" eaLnBrk="1" hangingPunct="1">
              <a:buFont typeface="Georgia" panose="02040502050405020303" pitchFamily="18" charset="0"/>
              <a:buAutoNum type="romanLcPeriod"/>
              <a:defRPr/>
            </a:pPr>
            <a:r>
              <a:rPr lang="en-US" altLang="en-US" dirty="0">
                <a:solidFill>
                  <a:schemeClr val="tx1"/>
                </a:solidFill>
                <a:latin typeface="Georgia" panose="02040502050405020303" pitchFamily="18" charset="0"/>
              </a:rPr>
              <a:t>No statutory right to “quick take” </a:t>
            </a:r>
            <a:r>
              <a:rPr lang="mr-IN" altLang="en-US" dirty="0">
                <a:solidFill>
                  <a:schemeClr val="tx1"/>
                </a:solidFill>
                <a:latin typeface="Georgia" panose="02040502050405020303" pitchFamily="18" charset="0"/>
              </a:rPr>
              <a:t>–</a:t>
            </a:r>
            <a:r>
              <a:rPr lang="en-US" altLang="en-US" dirty="0">
                <a:solidFill>
                  <a:schemeClr val="tx1"/>
                </a:solidFill>
                <a:latin typeface="Georgia" panose="02040502050405020303" pitchFamily="18" charset="0"/>
              </a:rPr>
              <a:t> possession only after deposit of Commissioners’ award</a:t>
            </a:r>
          </a:p>
          <a:p>
            <a:pPr lvl="2" eaLnBrk="1" hangingPunct="1">
              <a:buFont typeface="Georgia" panose="02040502050405020303" pitchFamily="18" charset="0"/>
              <a:buAutoNum type="alphaLcPeriod"/>
              <a:defRPr/>
            </a:pPr>
            <a:r>
              <a:rPr lang="en-US" altLang="en-US" dirty="0">
                <a:latin typeface="Georgia" panose="02040502050405020303" pitchFamily="18" charset="0"/>
              </a:rPr>
              <a:t>Right to jury trial on just compensation</a:t>
            </a:r>
          </a:p>
          <a:p>
            <a:pPr marL="593725" lvl="2" indent="0" eaLnBrk="1" hangingPunct="1">
              <a:buNone/>
              <a:defRPr/>
            </a:pPr>
            <a:endParaRPr lang="en-US" altLang="en-US" dirty="0">
              <a:solidFill>
                <a:schemeClr val="tx1"/>
              </a:solidFill>
              <a:latin typeface="Georgia" panose="02040502050405020303" pitchFamily="18" charset="0"/>
            </a:endParaRPr>
          </a:p>
          <a:p>
            <a:pPr marL="593725" lvl="2" indent="0" eaLnBrk="1" hangingPunct="1">
              <a:buNone/>
              <a:defRPr/>
            </a:pPr>
            <a:endParaRPr lang="en-US" altLang="en-US" dirty="0">
              <a:solidFill>
                <a:schemeClr val="tx1"/>
              </a:solidFill>
              <a:latin typeface="Georgia" panose="02040502050405020303" pitchFamily="18" charset="0"/>
            </a:endParaRPr>
          </a:p>
          <a:p>
            <a:pPr lvl="2" eaLnBrk="1" hangingPunct="1">
              <a:buFont typeface="Georgia" panose="02040502050405020303" pitchFamily="18" charset="0"/>
              <a:buAutoNum type="alphaLcPeriod"/>
              <a:defRPr/>
            </a:pPr>
            <a:endParaRPr lang="en-US" altLang="en-US" dirty="0">
              <a:solidFill>
                <a:schemeClr val="tx1"/>
              </a:solidFill>
              <a:latin typeface="Georgia" panose="02040502050405020303" pitchFamily="18" charset="0"/>
            </a:endParaRPr>
          </a:p>
          <a:p>
            <a:pPr lvl="1" eaLnBrk="1" hangingPunct="1">
              <a:buFont typeface="Georgia" panose="02040502050405020303" pitchFamily="18" charset="0"/>
              <a:buAutoNum type="arabicPeriod"/>
              <a:defRPr/>
            </a:pPr>
            <a:endParaRPr lang="en-US" altLang="en-US" sz="1600" dirty="0">
              <a:latin typeface="Georgia" panose="02040502050405020303" pitchFamily="18" charset="0"/>
            </a:endParaRPr>
          </a:p>
          <a:p>
            <a:endParaRPr lang="en-US" dirty="0"/>
          </a:p>
        </p:txBody>
      </p:sp>
      <p:sp>
        <p:nvSpPr>
          <p:cNvPr id="4" name="TextBox 3"/>
          <p:cNvSpPr txBox="1">
            <a:spLocks noChangeArrowheads="1"/>
          </p:cNvSpPr>
          <p:nvPr/>
        </p:nvSpPr>
        <p:spPr bwMode="auto">
          <a:xfrm>
            <a:off x="1676400" y="315913"/>
            <a:ext cx="5557838" cy="369887"/>
          </a:xfrm>
          <a:prstGeom prst="rect">
            <a:avLst/>
          </a:prstGeom>
          <a:noFill/>
          <a:ln w="9525">
            <a:noFill/>
            <a:miter lim="800000"/>
            <a:headEnd/>
            <a:tailEnd/>
          </a:ln>
        </p:spPr>
        <p:txBody>
          <a:bodyPr wrap="none">
            <a:spAutoFit/>
          </a:bodyPr>
          <a:lstStyle/>
          <a:p>
            <a:pPr eaLnBrk="1" hangingPunct="1"/>
            <a:r>
              <a:rPr lang="en-US" altLang="en-US" b="1" dirty="0">
                <a:latin typeface="Georgia" pitchFamily="18" charset="0"/>
              </a:rPr>
              <a:t>Public Utilities and Eminent Domain Power</a:t>
            </a:r>
          </a:p>
        </p:txBody>
      </p:sp>
    </p:spTree>
    <p:extLst>
      <p:ext uri="{BB962C8B-B14F-4D97-AF65-F5344CB8AC3E}">
        <p14:creationId xmlns:p14="http://schemas.microsoft.com/office/powerpoint/2010/main" val="1344247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 Jersey Gas Pipeline</a:t>
            </a:r>
          </a:p>
        </p:txBody>
      </p:sp>
      <p:sp>
        <p:nvSpPr>
          <p:cNvPr id="3" name="Content Placeholder 2"/>
          <p:cNvSpPr>
            <a:spLocks noGrp="1"/>
          </p:cNvSpPr>
          <p:nvPr>
            <p:ph sz="quarter" idx="1"/>
          </p:nvPr>
        </p:nvSpPr>
        <p:spPr/>
        <p:txBody>
          <a:bodyPr/>
          <a:lstStyle/>
          <a:p>
            <a:r>
              <a:rPr lang="en-US" dirty="0"/>
              <a:t>Status: Approved</a:t>
            </a:r>
          </a:p>
          <a:p>
            <a:pPr>
              <a:buNone/>
            </a:pPr>
            <a:r>
              <a:rPr lang="en-US" dirty="0"/>
              <a:t>By BPU and </a:t>
            </a:r>
          </a:p>
          <a:p>
            <a:pPr>
              <a:buNone/>
            </a:pPr>
            <a:r>
              <a:rPr lang="en-US" dirty="0"/>
              <a:t>Pinelands </a:t>
            </a:r>
          </a:p>
          <a:p>
            <a:pPr>
              <a:buNone/>
            </a:pPr>
            <a:r>
              <a:rPr lang="en-US" dirty="0"/>
              <a:t>Commission;</a:t>
            </a:r>
          </a:p>
          <a:p>
            <a:pPr>
              <a:buNone/>
            </a:pPr>
            <a:r>
              <a:rPr lang="en-US" dirty="0"/>
              <a:t>Under challenge</a:t>
            </a:r>
          </a:p>
          <a:p>
            <a:pPr>
              <a:buNone/>
            </a:pPr>
            <a:r>
              <a:rPr lang="en-US" dirty="0"/>
              <a:t>By Sierra Club</a:t>
            </a:r>
          </a:p>
        </p:txBody>
      </p:sp>
      <p:pic>
        <p:nvPicPr>
          <p:cNvPr id="43010" name="Picture 2" descr="http://media.philly.com/images/SJ_pinelands_pipeline3.jpg"/>
          <p:cNvPicPr>
            <a:picLocks noChangeAspect="1" noChangeArrowheads="1"/>
          </p:cNvPicPr>
          <p:nvPr/>
        </p:nvPicPr>
        <p:blipFill>
          <a:blip r:embed="rId2" cstate="print"/>
          <a:srcRect/>
          <a:stretch>
            <a:fillRect/>
          </a:stretch>
        </p:blipFill>
        <p:spPr bwMode="auto">
          <a:xfrm>
            <a:off x="3348459" y="1371600"/>
            <a:ext cx="5681240" cy="5334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3494088" y="1752600"/>
            <a:ext cx="2155825" cy="369888"/>
          </a:xfrm>
          <a:prstGeom prst="rect">
            <a:avLst/>
          </a:prstGeom>
          <a:noFill/>
          <a:ln w="9525">
            <a:noFill/>
            <a:miter lim="800000"/>
            <a:headEnd/>
            <a:tailEnd/>
          </a:ln>
        </p:spPr>
        <p:txBody>
          <a:bodyPr wrap="none">
            <a:spAutoFit/>
          </a:bodyPr>
          <a:lstStyle/>
          <a:p>
            <a:pPr eaLnBrk="1" hangingPunct="1"/>
            <a:r>
              <a:rPr lang="en-US" altLang="en-US" b="1" u="sng">
                <a:latin typeface="Georgia" pitchFamily="18" charset="0"/>
              </a:rPr>
              <a:t>Valuation Issues</a:t>
            </a:r>
          </a:p>
        </p:txBody>
      </p:sp>
      <p:sp>
        <p:nvSpPr>
          <p:cNvPr id="28675" name="TextBox 4"/>
          <p:cNvSpPr txBox="1">
            <a:spLocks noChangeArrowheads="1"/>
          </p:cNvSpPr>
          <p:nvPr/>
        </p:nvSpPr>
        <p:spPr bwMode="auto">
          <a:xfrm>
            <a:off x="228600" y="2209800"/>
            <a:ext cx="4800600" cy="4432300"/>
          </a:xfrm>
          <a:prstGeom prst="rect">
            <a:avLst/>
          </a:prstGeom>
          <a:noFill/>
          <a:ln w="9525">
            <a:noFill/>
            <a:miter lim="800000"/>
            <a:headEnd/>
            <a:tailEnd/>
          </a:ln>
        </p:spPr>
        <p:txBody>
          <a:bodyPr>
            <a:spAutoFit/>
          </a:bodyPr>
          <a:lstStyle/>
          <a:p>
            <a:pPr marL="342900" indent="-342900" eaLnBrk="1" hangingPunct="1">
              <a:buFont typeface="Georgia" pitchFamily="18" charset="0"/>
              <a:buAutoNum type="arabicPeriod"/>
            </a:pPr>
            <a:r>
              <a:rPr lang="en-US" altLang="en-US" b="1" dirty="0">
                <a:latin typeface="Georgia" pitchFamily="18" charset="0"/>
              </a:rPr>
              <a:t>Partial Takings</a:t>
            </a:r>
          </a:p>
          <a:p>
            <a:pPr marL="800100" lvl="1" indent="-342900" eaLnBrk="1" hangingPunct="1">
              <a:buFont typeface="Georgia" pitchFamily="18" charset="0"/>
              <a:buAutoNum type="alphaLcParenR"/>
            </a:pPr>
            <a:r>
              <a:rPr lang="en-US" altLang="en-US" sz="1600" dirty="0">
                <a:latin typeface="Georgia" pitchFamily="18" charset="0"/>
              </a:rPr>
              <a:t>Value of property actually acquired.</a:t>
            </a:r>
          </a:p>
          <a:p>
            <a:pPr marL="800100" lvl="1" indent="-342900" eaLnBrk="1" hangingPunct="1">
              <a:buFont typeface="Georgia" pitchFamily="18" charset="0"/>
              <a:buAutoNum type="alphaLcParenR"/>
            </a:pPr>
            <a:r>
              <a:rPr lang="en-US" altLang="en-US" sz="1600" dirty="0">
                <a:latin typeface="Georgia" pitchFamily="18" charset="0"/>
              </a:rPr>
              <a:t>Easements and the “bundle of rights”</a:t>
            </a:r>
          </a:p>
          <a:p>
            <a:pPr marL="800100" lvl="1" indent="-342900" eaLnBrk="1" hangingPunct="1">
              <a:buFont typeface="Georgia" pitchFamily="18" charset="0"/>
              <a:buAutoNum type="alphaLcParenR"/>
            </a:pPr>
            <a:r>
              <a:rPr lang="en-US" altLang="en-US" sz="1600" dirty="0">
                <a:latin typeface="Georgia" pitchFamily="18" charset="0"/>
              </a:rPr>
              <a:t>Difference between property value “before and after “taking.</a:t>
            </a:r>
          </a:p>
          <a:p>
            <a:pPr marL="800100" lvl="1" indent="-342900" eaLnBrk="1" hangingPunct="1">
              <a:buFont typeface="Georgia" pitchFamily="18" charset="0"/>
              <a:buAutoNum type="alphaLcParenR"/>
            </a:pPr>
            <a:r>
              <a:rPr lang="en-US" altLang="en-US" sz="1600" dirty="0">
                <a:latin typeface="Georgia" pitchFamily="18" charset="0"/>
              </a:rPr>
              <a:t>Route selection and location of taking within remainder of properties can be critical</a:t>
            </a:r>
          </a:p>
          <a:p>
            <a:pPr marL="800100" lvl="1" indent="-342900" eaLnBrk="1" hangingPunct="1">
              <a:buFont typeface="Georgia" pitchFamily="18" charset="0"/>
              <a:buAutoNum type="alphaLcParenR"/>
            </a:pPr>
            <a:r>
              <a:rPr lang="en-US" altLang="en-US" sz="1600" dirty="0">
                <a:latin typeface="Georgia" pitchFamily="18" charset="0"/>
              </a:rPr>
              <a:t>Just compensation vs. public relations</a:t>
            </a:r>
          </a:p>
          <a:p>
            <a:pPr marL="800100" lvl="1" indent="-342900" eaLnBrk="1" hangingPunct="1">
              <a:buFont typeface="Georgia" pitchFamily="18" charset="0"/>
              <a:buAutoNum type="alphaLcParenR"/>
            </a:pPr>
            <a:r>
              <a:rPr lang="en-US" altLang="en-US" sz="1600" dirty="0">
                <a:latin typeface="Georgia" pitchFamily="18" charset="0"/>
              </a:rPr>
              <a:t>Question: Is a property with a sewer or gas connection more valuable, or does the easement burden devalue the property? Consider project influence implications.</a:t>
            </a:r>
          </a:p>
          <a:p>
            <a:pPr marL="800100" lvl="1" indent="-342900" eaLnBrk="1" hangingPunct="1">
              <a:buFont typeface="Georgia" pitchFamily="18" charset="0"/>
              <a:buAutoNum type="alphaLcParenR"/>
            </a:pPr>
            <a:endParaRPr lang="en-US" altLang="en-US" dirty="0">
              <a:latin typeface="Georgia" pitchFamily="18" charset="0"/>
            </a:endParaRPr>
          </a:p>
          <a:p>
            <a:pPr marL="342900" indent="-342900" eaLnBrk="1" hangingPunct="1">
              <a:buFont typeface="Georgia" pitchFamily="18" charset="0"/>
              <a:buAutoNum type="arabicPeriod"/>
            </a:pPr>
            <a:r>
              <a:rPr lang="en-US" altLang="en-US" dirty="0">
                <a:latin typeface="Georgia" pitchFamily="18" charset="0"/>
              </a:rPr>
              <a:t>View</a:t>
            </a:r>
          </a:p>
          <a:p>
            <a:pPr marL="342900" indent="-342900" eaLnBrk="1" hangingPunct="1">
              <a:buFont typeface="Georgia" pitchFamily="18" charset="0"/>
              <a:buAutoNum type="arabicPeriod"/>
            </a:pPr>
            <a:r>
              <a:rPr lang="en-US" altLang="en-US" dirty="0">
                <a:latin typeface="Georgia" pitchFamily="18" charset="0"/>
              </a:rPr>
              <a:t>Fear</a:t>
            </a:r>
          </a:p>
          <a:p>
            <a:pPr marL="342900" indent="-342900" eaLnBrk="1" hangingPunct="1">
              <a:buFont typeface="Georgia" pitchFamily="18" charset="0"/>
              <a:buAutoNum type="arabicPeriod"/>
            </a:pPr>
            <a:endParaRPr lang="en-US" altLang="en-US" dirty="0">
              <a:latin typeface="Georgia" pitchFamily="18" charset="0"/>
            </a:endParaRPr>
          </a:p>
        </p:txBody>
      </p:sp>
      <p:pic>
        <p:nvPicPr>
          <p:cNvPr id="28676" name="Picture 4"/>
          <p:cNvPicPr>
            <a:picLocks noChangeAspect="1" noChangeArrowheads="1"/>
          </p:cNvPicPr>
          <p:nvPr/>
        </p:nvPicPr>
        <p:blipFill>
          <a:blip r:embed="rId3" cstate="print"/>
          <a:srcRect/>
          <a:stretch>
            <a:fillRect/>
          </a:stretch>
        </p:blipFill>
        <p:spPr bwMode="auto">
          <a:xfrm>
            <a:off x="5410200" y="2286000"/>
            <a:ext cx="3176588" cy="3900488"/>
          </a:xfrm>
          <a:prstGeom prst="rect">
            <a:avLst/>
          </a:prstGeom>
          <a:noFill/>
          <a:ln w="9525">
            <a:noFill/>
            <a:miter lim="800000"/>
            <a:headEnd/>
            <a:tailEnd/>
          </a:ln>
        </p:spPr>
      </p:pic>
      <p:sp>
        <p:nvSpPr>
          <p:cNvPr id="28677" name="TextBox 3"/>
          <p:cNvSpPr txBox="1">
            <a:spLocks noChangeArrowheads="1"/>
          </p:cNvSpPr>
          <p:nvPr/>
        </p:nvSpPr>
        <p:spPr bwMode="auto">
          <a:xfrm>
            <a:off x="1676400" y="315913"/>
            <a:ext cx="5557838" cy="369887"/>
          </a:xfrm>
          <a:prstGeom prst="rect">
            <a:avLst/>
          </a:prstGeom>
          <a:noFill/>
          <a:ln w="9525">
            <a:noFill/>
            <a:miter lim="800000"/>
            <a:headEnd/>
            <a:tailEnd/>
          </a:ln>
        </p:spPr>
        <p:txBody>
          <a:bodyPr wrap="none">
            <a:spAutoFit/>
          </a:bodyPr>
          <a:lstStyle/>
          <a:p>
            <a:pPr eaLnBrk="1" hangingPunct="1"/>
            <a:r>
              <a:rPr lang="en-US" altLang="en-US" b="1">
                <a:latin typeface="Georgia" pitchFamily="18" charset="0"/>
              </a:rPr>
              <a:t>Public Utilities and Eminent Domain Power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4"/>
          <p:cNvSpPr txBox="1">
            <a:spLocks noChangeArrowheads="1"/>
          </p:cNvSpPr>
          <p:nvPr/>
        </p:nvSpPr>
        <p:spPr bwMode="auto">
          <a:xfrm>
            <a:off x="304800" y="2324100"/>
            <a:ext cx="4572000" cy="3694113"/>
          </a:xfrm>
          <a:prstGeom prst="rect">
            <a:avLst/>
          </a:prstGeom>
          <a:noFill/>
          <a:ln w="9525">
            <a:noFill/>
            <a:miter lim="800000"/>
            <a:headEnd/>
            <a:tailEnd/>
          </a:ln>
        </p:spPr>
        <p:txBody>
          <a:bodyPr>
            <a:spAutoFit/>
          </a:bodyPr>
          <a:lstStyle/>
          <a:p>
            <a:pPr marL="342900" indent="-342900" eaLnBrk="1" hangingPunct="1">
              <a:buFont typeface="Georgia" pitchFamily="18" charset="0"/>
              <a:buAutoNum type="arabicPeriod"/>
            </a:pPr>
            <a:r>
              <a:rPr lang="en-US" altLang="en-US">
                <a:latin typeface="Georgia" pitchFamily="18" charset="0"/>
              </a:rPr>
              <a:t>Partial Takings</a:t>
            </a:r>
          </a:p>
          <a:p>
            <a:pPr marL="342900" indent="-342900" eaLnBrk="1" hangingPunct="1">
              <a:buFont typeface="Georgia" pitchFamily="18" charset="0"/>
              <a:buAutoNum type="arabicPeriod"/>
            </a:pPr>
            <a:endParaRPr lang="en-US" altLang="en-US">
              <a:latin typeface="Georgia" pitchFamily="18" charset="0"/>
            </a:endParaRPr>
          </a:p>
          <a:p>
            <a:pPr marL="342900" indent="-342900" eaLnBrk="1" hangingPunct="1">
              <a:buFont typeface="Georgia" pitchFamily="18" charset="0"/>
              <a:buAutoNum type="arabicPeriod"/>
            </a:pPr>
            <a:r>
              <a:rPr lang="en-US" altLang="en-US" b="1">
                <a:latin typeface="Georgia" pitchFamily="18" charset="0"/>
              </a:rPr>
              <a:t>View</a:t>
            </a:r>
          </a:p>
          <a:p>
            <a:pPr marL="800100" lvl="1" indent="-342900" eaLnBrk="1" hangingPunct="1">
              <a:buFont typeface="Georgia" pitchFamily="18" charset="0"/>
              <a:buAutoNum type="alphaLcParenR"/>
            </a:pPr>
            <a:r>
              <a:rPr lang="en-US" altLang="en-US" sz="1400">
                <a:latin typeface="Georgia" pitchFamily="18" charset="0"/>
              </a:rPr>
              <a:t>Requires at least partial taking - </a:t>
            </a:r>
            <a:r>
              <a:rPr lang="en-US" altLang="en-US" sz="1400" i="1">
                <a:latin typeface="Georgia" pitchFamily="18" charset="0"/>
              </a:rPr>
              <a:t>PSE &amp; G v. Oldwick Farms</a:t>
            </a:r>
            <a:r>
              <a:rPr lang="en-US" altLang="en-US" sz="1400">
                <a:latin typeface="Georgia" pitchFamily="18" charset="0"/>
              </a:rPr>
              <a:t>, 308 A. 2d 362 (N.J. App. Div. 1973).</a:t>
            </a:r>
          </a:p>
          <a:p>
            <a:pPr marL="800100" lvl="1" indent="-342900" eaLnBrk="1" hangingPunct="1">
              <a:buFont typeface="Georgia" pitchFamily="18" charset="0"/>
              <a:buAutoNum type="alphaLcParenR"/>
            </a:pPr>
            <a:r>
              <a:rPr lang="en-US" altLang="en-US" sz="1400">
                <a:latin typeface="Georgia" pitchFamily="18" charset="0"/>
              </a:rPr>
              <a:t>Compare loss of view vs. loss of visibility.  </a:t>
            </a:r>
            <a:r>
              <a:rPr lang="en-US" altLang="en-US" sz="1400" i="1">
                <a:latin typeface="Georgia" pitchFamily="18" charset="0"/>
              </a:rPr>
              <a:t>Keinz v.  State</a:t>
            </a:r>
            <a:r>
              <a:rPr lang="en-US" altLang="en-US" sz="1400">
                <a:latin typeface="Georgia" pitchFamily="18" charset="0"/>
              </a:rPr>
              <a:t>, 156 N.Y.S. 2d 505 (N.U. 1956)(damages may be awarded when owner’s view out from property has been impaired but not when visibility into property is diminished) </a:t>
            </a:r>
          </a:p>
          <a:p>
            <a:pPr marL="800100" lvl="1" indent="-342900" eaLnBrk="1" hangingPunct="1">
              <a:buFont typeface="Georgia" pitchFamily="18" charset="0"/>
              <a:buAutoNum type="alphaLcParenR"/>
            </a:pPr>
            <a:endParaRPr lang="en-US" altLang="en-US">
              <a:latin typeface="Georgia" pitchFamily="18" charset="0"/>
            </a:endParaRPr>
          </a:p>
          <a:p>
            <a:pPr marL="342900" indent="-342900" eaLnBrk="1" hangingPunct="1">
              <a:buFont typeface="Georgia" pitchFamily="18" charset="0"/>
              <a:buAutoNum type="arabicPeriod"/>
            </a:pPr>
            <a:r>
              <a:rPr lang="en-US" altLang="en-US">
                <a:latin typeface="Georgia" pitchFamily="18" charset="0"/>
              </a:rPr>
              <a:t>Fear</a:t>
            </a:r>
          </a:p>
          <a:p>
            <a:pPr marL="342900" indent="-342900" eaLnBrk="1" hangingPunct="1">
              <a:buFont typeface="Georgia" pitchFamily="18" charset="0"/>
              <a:buAutoNum type="arabicPeriod"/>
            </a:pPr>
            <a:endParaRPr lang="en-US" altLang="en-US">
              <a:latin typeface="Georgia" pitchFamily="18" charset="0"/>
            </a:endParaRPr>
          </a:p>
        </p:txBody>
      </p:sp>
      <p:sp>
        <p:nvSpPr>
          <p:cNvPr id="30723" name="TextBox 3"/>
          <p:cNvSpPr txBox="1">
            <a:spLocks noChangeArrowheads="1"/>
          </p:cNvSpPr>
          <p:nvPr/>
        </p:nvSpPr>
        <p:spPr bwMode="auto">
          <a:xfrm>
            <a:off x="1676400" y="315913"/>
            <a:ext cx="5367338" cy="369887"/>
          </a:xfrm>
          <a:prstGeom prst="rect">
            <a:avLst/>
          </a:prstGeom>
          <a:noFill/>
          <a:ln w="9525">
            <a:noFill/>
            <a:miter lim="800000"/>
            <a:headEnd/>
            <a:tailEnd/>
          </a:ln>
        </p:spPr>
        <p:txBody>
          <a:bodyPr wrap="none">
            <a:spAutoFit/>
          </a:bodyPr>
          <a:lstStyle/>
          <a:p>
            <a:pPr eaLnBrk="1" hangingPunct="1"/>
            <a:r>
              <a:rPr lang="en-US" altLang="en-US" b="1">
                <a:latin typeface="Georgia" pitchFamily="18" charset="0"/>
              </a:rPr>
              <a:t>Public Utilities and Eminent Domain Power</a:t>
            </a:r>
          </a:p>
        </p:txBody>
      </p:sp>
      <p:sp>
        <p:nvSpPr>
          <p:cNvPr id="30724" name="TextBox 3"/>
          <p:cNvSpPr txBox="1">
            <a:spLocks noChangeArrowheads="1"/>
          </p:cNvSpPr>
          <p:nvPr/>
        </p:nvSpPr>
        <p:spPr bwMode="auto">
          <a:xfrm>
            <a:off x="3494088" y="1752600"/>
            <a:ext cx="2155825" cy="369888"/>
          </a:xfrm>
          <a:prstGeom prst="rect">
            <a:avLst/>
          </a:prstGeom>
          <a:noFill/>
          <a:ln w="9525">
            <a:noFill/>
            <a:miter lim="800000"/>
            <a:headEnd/>
            <a:tailEnd/>
          </a:ln>
        </p:spPr>
        <p:txBody>
          <a:bodyPr wrap="none">
            <a:spAutoFit/>
          </a:bodyPr>
          <a:lstStyle/>
          <a:p>
            <a:pPr eaLnBrk="1" hangingPunct="1"/>
            <a:r>
              <a:rPr lang="en-US" altLang="en-US" b="1" u="sng">
                <a:latin typeface="Georgia" pitchFamily="18" charset="0"/>
              </a:rPr>
              <a:t>Valuation Issues</a:t>
            </a:r>
          </a:p>
        </p:txBody>
      </p:sp>
      <p:pic>
        <p:nvPicPr>
          <p:cNvPr id="30725" name="Picture 4"/>
          <p:cNvPicPr>
            <a:picLocks noChangeAspect="1" noChangeArrowheads="1"/>
          </p:cNvPicPr>
          <p:nvPr/>
        </p:nvPicPr>
        <p:blipFill>
          <a:blip r:embed="rId3" cstate="print"/>
          <a:srcRect/>
          <a:stretch>
            <a:fillRect/>
          </a:stretch>
        </p:blipFill>
        <p:spPr bwMode="auto">
          <a:xfrm>
            <a:off x="5410200" y="2286000"/>
            <a:ext cx="3176588" cy="390048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4"/>
          <p:cNvSpPr txBox="1">
            <a:spLocks noChangeArrowheads="1"/>
          </p:cNvSpPr>
          <p:nvPr/>
        </p:nvSpPr>
        <p:spPr bwMode="auto">
          <a:xfrm>
            <a:off x="304800" y="2284413"/>
            <a:ext cx="4572000" cy="3632200"/>
          </a:xfrm>
          <a:prstGeom prst="rect">
            <a:avLst/>
          </a:prstGeom>
          <a:noFill/>
          <a:ln w="9525">
            <a:noFill/>
            <a:miter lim="800000"/>
            <a:headEnd/>
            <a:tailEnd/>
          </a:ln>
        </p:spPr>
        <p:txBody>
          <a:bodyPr>
            <a:spAutoFit/>
          </a:bodyPr>
          <a:lstStyle/>
          <a:p>
            <a:pPr marL="342900" indent="-342900" eaLnBrk="1" hangingPunct="1">
              <a:buFont typeface="Georgia" pitchFamily="18" charset="0"/>
              <a:buAutoNum type="arabicPeriod"/>
            </a:pPr>
            <a:r>
              <a:rPr lang="en-US" altLang="en-US">
                <a:latin typeface="Georgia" pitchFamily="18" charset="0"/>
              </a:rPr>
              <a:t>Partial Takings</a:t>
            </a:r>
          </a:p>
          <a:p>
            <a:pPr marL="342900" indent="-342900" eaLnBrk="1" hangingPunct="1">
              <a:buFont typeface="Georgia" pitchFamily="18" charset="0"/>
              <a:buAutoNum type="arabicPeriod"/>
            </a:pPr>
            <a:r>
              <a:rPr lang="en-US" altLang="en-US">
                <a:latin typeface="Georgia" pitchFamily="18" charset="0"/>
              </a:rPr>
              <a:t>View</a:t>
            </a:r>
          </a:p>
          <a:p>
            <a:pPr marL="342900" indent="-342900" eaLnBrk="1" hangingPunct="1">
              <a:buFont typeface="Georgia" pitchFamily="18" charset="0"/>
              <a:buAutoNum type="arabicPeriod"/>
            </a:pPr>
            <a:endParaRPr lang="en-US" altLang="en-US">
              <a:latin typeface="Georgia" pitchFamily="18" charset="0"/>
            </a:endParaRPr>
          </a:p>
          <a:p>
            <a:pPr marL="342900" indent="-342900" eaLnBrk="1" hangingPunct="1">
              <a:buFont typeface="Georgia" pitchFamily="18" charset="0"/>
              <a:buAutoNum type="arabicPeriod"/>
            </a:pPr>
            <a:r>
              <a:rPr lang="en-US" altLang="en-US" b="1">
                <a:latin typeface="Georgia" pitchFamily="18" charset="0"/>
              </a:rPr>
              <a:t>Fear</a:t>
            </a:r>
          </a:p>
          <a:p>
            <a:pPr marL="800100" lvl="1" indent="-342900" eaLnBrk="1" hangingPunct="1">
              <a:buFont typeface="Arial" charset="0"/>
              <a:buChar char="•"/>
            </a:pPr>
            <a:r>
              <a:rPr lang="en-US" altLang="en-US" sz="1400" i="1">
                <a:latin typeface="Georgia" pitchFamily="18" charset="0"/>
              </a:rPr>
              <a:t>Appeal of Giesler</a:t>
            </a:r>
            <a:r>
              <a:rPr lang="en-US" altLang="en-US" sz="1400">
                <a:latin typeface="Georgia" pitchFamily="18" charset="0"/>
              </a:rPr>
              <a:t>, 622 A. 2d 408 (Pa. 1993)(despite lack of scientific evidence that electric lines may create health risk , public perception is relevant in determining damages)</a:t>
            </a:r>
          </a:p>
          <a:p>
            <a:pPr marL="800100" lvl="1" indent="-342900" eaLnBrk="1" hangingPunct="1">
              <a:buFont typeface="Arial" charset="0"/>
              <a:buChar char="•"/>
            </a:pPr>
            <a:r>
              <a:rPr lang="en-US" altLang="en-US" sz="1400" i="1">
                <a:latin typeface="Georgia" pitchFamily="18" charset="0"/>
              </a:rPr>
              <a:t>Criscuola v. Power Auth</a:t>
            </a:r>
            <a:r>
              <a:rPr lang="en-US" altLang="en-US" sz="1400">
                <a:latin typeface="Georgia" pitchFamily="18" charset="0"/>
              </a:rPr>
              <a:t>. 621 N.E. 2d 1195 (N.Y. 1993)(public fear and subjective believes of buyers regarding power lines is irrelevant unless objective market evidence exists )  </a:t>
            </a:r>
          </a:p>
          <a:p>
            <a:pPr marL="342900" indent="-342900" eaLnBrk="1" hangingPunct="1">
              <a:buFont typeface="Georgia" pitchFamily="18" charset="0"/>
              <a:buAutoNum type="arabicPeriod"/>
            </a:pPr>
            <a:endParaRPr lang="en-US" altLang="en-US">
              <a:latin typeface="Georgia" pitchFamily="18" charset="0"/>
            </a:endParaRPr>
          </a:p>
        </p:txBody>
      </p:sp>
      <p:pic>
        <p:nvPicPr>
          <p:cNvPr id="32771" name="Picture 2"/>
          <p:cNvPicPr>
            <a:picLocks noChangeAspect="1" noChangeArrowheads="1"/>
          </p:cNvPicPr>
          <p:nvPr/>
        </p:nvPicPr>
        <p:blipFill>
          <a:blip r:embed="rId3" cstate="print"/>
          <a:srcRect/>
          <a:stretch>
            <a:fillRect/>
          </a:stretch>
        </p:blipFill>
        <p:spPr bwMode="auto">
          <a:xfrm>
            <a:off x="5334000" y="2362200"/>
            <a:ext cx="3351213" cy="3695700"/>
          </a:xfrm>
          <a:prstGeom prst="rect">
            <a:avLst/>
          </a:prstGeom>
          <a:noFill/>
          <a:ln w="9525">
            <a:noFill/>
            <a:miter lim="800000"/>
            <a:headEnd/>
            <a:tailEnd/>
          </a:ln>
        </p:spPr>
      </p:pic>
      <p:sp>
        <p:nvSpPr>
          <p:cNvPr id="32772" name="TextBox 3"/>
          <p:cNvSpPr txBox="1">
            <a:spLocks noChangeArrowheads="1"/>
          </p:cNvSpPr>
          <p:nvPr/>
        </p:nvSpPr>
        <p:spPr bwMode="auto">
          <a:xfrm>
            <a:off x="1676400" y="315913"/>
            <a:ext cx="5557838" cy="369887"/>
          </a:xfrm>
          <a:prstGeom prst="rect">
            <a:avLst/>
          </a:prstGeom>
          <a:noFill/>
          <a:ln w="9525">
            <a:noFill/>
            <a:miter lim="800000"/>
            <a:headEnd/>
            <a:tailEnd/>
          </a:ln>
        </p:spPr>
        <p:txBody>
          <a:bodyPr wrap="none">
            <a:spAutoFit/>
          </a:bodyPr>
          <a:lstStyle/>
          <a:p>
            <a:pPr eaLnBrk="1" hangingPunct="1"/>
            <a:r>
              <a:rPr lang="en-US" altLang="en-US" b="1">
                <a:latin typeface="Georgia" pitchFamily="18" charset="0"/>
              </a:rPr>
              <a:t>Public Utilities and Eminent Domain Power</a:t>
            </a:r>
          </a:p>
        </p:txBody>
      </p:sp>
      <p:sp>
        <p:nvSpPr>
          <p:cNvPr id="32773" name="TextBox 3"/>
          <p:cNvSpPr txBox="1">
            <a:spLocks noChangeArrowheads="1"/>
          </p:cNvSpPr>
          <p:nvPr/>
        </p:nvSpPr>
        <p:spPr bwMode="auto">
          <a:xfrm>
            <a:off x="3494088" y="1752600"/>
            <a:ext cx="2155825" cy="369888"/>
          </a:xfrm>
          <a:prstGeom prst="rect">
            <a:avLst/>
          </a:prstGeom>
          <a:noFill/>
          <a:ln w="9525">
            <a:noFill/>
            <a:miter lim="800000"/>
            <a:headEnd/>
            <a:tailEnd/>
          </a:ln>
        </p:spPr>
        <p:txBody>
          <a:bodyPr wrap="none">
            <a:spAutoFit/>
          </a:bodyPr>
          <a:lstStyle/>
          <a:p>
            <a:pPr eaLnBrk="1" hangingPunct="1"/>
            <a:r>
              <a:rPr lang="en-US" altLang="en-US" b="1" u="sng">
                <a:latin typeface="Georgia" pitchFamily="18" charset="0"/>
              </a:rPr>
              <a:t>Valuation Issues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NJTA v. 100 West Manor Way</a:t>
            </a:r>
          </a:p>
        </p:txBody>
      </p:sp>
      <p:sp>
        <p:nvSpPr>
          <p:cNvPr id="3" name="Content Placeholder 2"/>
          <p:cNvSpPr>
            <a:spLocks noGrp="1"/>
          </p:cNvSpPr>
          <p:nvPr>
            <p:ph sz="quarter" idx="1"/>
          </p:nvPr>
        </p:nvSpPr>
        <p:spPr/>
        <p:txBody>
          <a:bodyPr/>
          <a:lstStyle/>
          <a:p>
            <a:endParaRPr lang="en-US"/>
          </a:p>
        </p:txBody>
      </p:sp>
      <p:pic>
        <p:nvPicPr>
          <p:cNvPr id="4" name="Picture 7"/>
          <p:cNvPicPr>
            <a:picLocks noChangeAspect="1" noChangeArrowheads="1"/>
          </p:cNvPicPr>
          <p:nvPr/>
        </p:nvPicPr>
        <p:blipFill>
          <a:blip r:embed="rId2" cstate="print"/>
          <a:srcRect/>
          <a:stretch>
            <a:fillRect/>
          </a:stretch>
        </p:blipFill>
        <p:spPr bwMode="auto">
          <a:xfrm>
            <a:off x="-58738" y="987425"/>
            <a:ext cx="9202738" cy="58705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NJTA v. 100 West Manor Way</a:t>
            </a:r>
          </a:p>
        </p:txBody>
      </p:sp>
      <p:pic>
        <p:nvPicPr>
          <p:cNvPr id="4" name="Picture 5" descr="C:\Users\mash\AppData\Local\Microsoft\Windows\Temporary Internet Files\Content.Outlook\4L6TXOAB\June2012-2WMW.jpg"/>
          <p:cNvPicPr>
            <a:picLocks noGrp="1" noChangeAspect="1" noChangeArrowheads="1"/>
          </p:cNvPicPr>
          <p:nvPr>
            <p:ph sz="quarter" idx="1"/>
          </p:nvPr>
        </p:nvPicPr>
        <p:blipFill>
          <a:blip r:embed="rId2" cstate="print"/>
          <a:srcRect/>
          <a:stretch>
            <a:fillRect/>
          </a:stretch>
        </p:blipFill>
        <p:spPr bwMode="auto">
          <a:xfrm>
            <a:off x="-17958" y="987426"/>
            <a:ext cx="9161958" cy="587057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NJTA v. 100 </a:t>
            </a:r>
            <a:r>
              <a:rPr lang="en-US"/>
              <a:t>West Manor Way</a:t>
            </a:r>
          </a:p>
        </p:txBody>
      </p:sp>
      <p:pic>
        <p:nvPicPr>
          <p:cNvPr id="4" name="Picture 2" descr="C:\Users\mash\AppData\Local\Microsoft\Windows\Temporary Internet Files\Content.Outlook\4L6TXOAB\Feb2011-1 (2).jpg"/>
          <p:cNvPicPr>
            <a:picLocks noGrp="1" noChangeAspect="1" noChangeArrowheads="1"/>
          </p:cNvPicPr>
          <p:nvPr>
            <p:ph idx="1"/>
          </p:nvPr>
        </p:nvPicPr>
        <p:blipFill>
          <a:blip r:embed="rId2" cstate="print"/>
          <a:srcRect/>
          <a:stretch>
            <a:fillRect/>
          </a:stretch>
        </p:blipFill>
        <p:spPr>
          <a:xfrm>
            <a:off x="0" y="971550"/>
            <a:ext cx="9144000" cy="5886450"/>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3200400" y="392113"/>
            <a:ext cx="2667000" cy="369887"/>
          </a:xfrm>
          <a:prstGeom prst="rect">
            <a:avLst/>
          </a:prstGeom>
          <a:noFill/>
          <a:ln w="9525">
            <a:noFill/>
            <a:miter lim="800000"/>
            <a:headEnd/>
            <a:tailEnd/>
          </a:ln>
        </p:spPr>
        <p:txBody>
          <a:bodyPr>
            <a:spAutoFit/>
          </a:bodyPr>
          <a:lstStyle/>
          <a:p>
            <a:pPr eaLnBrk="1" hangingPunct="1"/>
            <a:r>
              <a:rPr lang="en-US" altLang="en-US" b="1">
                <a:latin typeface="Georgia" pitchFamily="18" charset="0"/>
              </a:rPr>
              <a:t>Nobody wants them:</a:t>
            </a:r>
          </a:p>
        </p:txBody>
      </p:sp>
      <p:sp>
        <p:nvSpPr>
          <p:cNvPr id="34819" name="TextBox 4"/>
          <p:cNvSpPr txBox="1">
            <a:spLocks noChangeArrowheads="1"/>
          </p:cNvSpPr>
          <p:nvPr/>
        </p:nvSpPr>
        <p:spPr bwMode="auto">
          <a:xfrm>
            <a:off x="2514600" y="3244850"/>
            <a:ext cx="4038600" cy="368300"/>
          </a:xfrm>
          <a:prstGeom prst="rect">
            <a:avLst/>
          </a:prstGeom>
          <a:noFill/>
          <a:ln w="9525">
            <a:noFill/>
            <a:miter lim="800000"/>
            <a:headEnd/>
            <a:tailEnd/>
          </a:ln>
        </p:spPr>
        <p:txBody>
          <a:bodyPr>
            <a:spAutoFit/>
          </a:bodyPr>
          <a:lstStyle/>
          <a:p>
            <a:pPr eaLnBrk="1" hangingPunct="1"/>
            <a:r>
              <a:rPr lang="en-US" altLang="en-US" b="1">
                <a:latin typeface="Georgia" pitchFamily="18" charset="0"/>
              </a:rPr>
              <a:t>But everyone is unhappy when:</a:t>
            </a:r>
          </a:p>
        </p:txBody>
      </p:sp>
      <p:pic>
        <p:nvPicPr>
          <p:cNvPr id="34820" name="Picture 2"/>
          <p:cNvPicPr>
            <a:picLocks noChangeAspect="1" noChangeArrowheads="1"/>
          </p:cNvPicPr>
          <p:nvPr/>
        </p:nvPicPr>
        <p:blipFill>
          <a:blip r:embed="rId3" cstate="print"/>
          <a:srcRect/>
          <a:stretch>
            <a:fillRect/>
          </a:stretch>
        </p:blipFill>
        <p:spPr bwMode="auto">
          <a:xfrm>
            <a:off x="6096000" y="990600"/>
            <a:ext cx="2514600" cy="1617663"/>
          </a:xfrm>
          <a:prstGeom prst="rect">
            <a:avLst/>
          </a:prstGeom>
          <a:noFill/>
          <a:ln w="9525">
            <a:noFill/>
            <a:miter lim="800000"/>
            <a:headEnd/>
            <a:tailEnd/>
          </a:ln>
        </p:spPr>
      </p:pic>
      <p:pic>
        <p:nvPicPr>
          <p:cNvPr id="34821" name="Picture 3"/>
          <p:cNvPicPr>
            <a:picLocks noChangeAspect="1" noChangeArrowheads="1"/>
          </p:cNvPicPr>
          <p:nvPr/>
        </p:nvPicPr>
        <p:blipFill>
          <a:blip r:embed="rId4" cstate="print"/>
          <a:srcRect/>
          <a:stretch>
            <a:fillRect/>
          </a:stretch>
        </p:blipFill>
        <p:spPr bwMode="auto">
          <a:xfrm>
            <a:off x="533400" y="990600"/>
            <a:ext cx="2543175" cy="1524000"/>
          </a:xfrm>
          <a:prstGeom prst="rect">
            <a:avLst/>
          </a:prstGeom>
          <a:noFill/>
          <a:ln w="9525">
            <a:noFill/>
            <a:miter lim="800000"/>
            <a:headEnd/>
            <a:tailEnd/>
          </a:ln>
        </p:spPr>
      </p:pic>
      <p:pic>
        <p:nvPicPr>
          <p:cNvPr id="34822" name="Picture 4"/>
          <p:cNvPicPr>
            <a:picLocks noChangeAspect="1" noChangeArrowheads="1"/>
          </p:cNvPicPr>
          <p:nvPr/>
        </p:nvPicPr>
        <p:blipFill>
          <a:blip r:embed="rId5" cstate="print"/>
          <a:srcRect/>
          <a:stretch>
            <a:fillRect/>
          </a:stretch>
        </p:blipFill>
        <p:spPr bwMode="auto">
          <a:xfrm>
            <a:off x="3314700" y="990600"/>
            <a:ext cx="2514600" cy="1600200"/>
          </a:xfrm>
          <a:prstGeom prst="rect">
            <a:avLst/>
          </a:prstGeom>
          <a:noFill/>
          <a:ln w="9525">
            <a:noFill/>
            <a:miter lim="800000"/>
            <a:headEnd/>
            <a:tailEnd/>
          </a:ln>
        </p:spPr>
      </p:pic>
      <p:pic>
        <p:nvPicPr>
          <p:cNvPr id="34823" name="Picture 2"/>
          <p:cNvPicPr>
            <a:picLocks noChangeAspect="1" noChangeArrowheads="1"/>
          </p:cNvPicPr>
          <p:nvPr/>
        </p:nvPicPr>
        <p:blipFill>
          <a:blip r:embed="rId6" cstate="print"/>
          <a:srcRect/>
          <a:stretch>
            <a:fillRect/>
          </a:stretch>
        </p:blipFill>
        <p:spPr bwMode="auto">
          <a:xfrm>
            <a:off x="228600" y="3962400"/>
            <a:ext cx="2609850" cy="1905000"/>
          </a:xfrm>
          <a:prstGeom prst="rect">
            <a:avLst/>
          </a:prstGeom>
          <a:noFill/>
          <a:ln w="9525">
            <a:noFill/>
            <a:miter lim="800000"/>
            <a:headEnd/>
            <a:tailEnd/>
          </a:ln>
        </p:spPr>
      </p:pic>
      <p:pic>
        <p:nvPicPr>
          <p:cNvPr id="34824" name="Picture 3"/>
          <p:cNvPicPr>
            <a:picLocks noChangeAspect="1" noChangeArrowheads="1"/>
          </p:cNvPicPr>
          <p:nvPr/>
        </p:nvPicPr>
        <p:blipFill>
          <a:blip r:embed="rId7" cstate="print"/>
          <a:srcRect/>
          <a:stretch>
            <a:fillRect/>
          </a:stretch>
        </p:blipFill>
        <p:spPr bwMode="auto">
          <a:xfrm>
            <a:off x="3048000" y="3962400"/>
            <a:ext cx="2762250" cy="1905000"/>
          </a:xfrm>
          <a:prstGeom prst="rect">
            <a:avLst/>
          </a:prstGeom>
          <a:noFill/>
          <a:ln w="9525">
            <a:noFill/>
            <a:miter lim="800000"/>
            <a:headEnd/>
            <a:tailEnd/>
          </a:ln>
        </p:spPr>
      </p:pic>
      <p:cxnSp>
        <p:nvCxnSpPr>
          <p:cNvPr id="12" name="Straight Connector 11"/>
          <p:cNvCxnSpPr/>
          <p:nvPr/>
        </p:nvCxnSpPr>
        <p:spPr>
          <a:xfrm>
            <a:off x="152400" y="762000"/>
            <a:ext cx="8839200" cy="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152400" y="2359025"/>
            <a:ext cx="8839200"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152400" y="3730625"/>
            <a:ext cx="8839200"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152400" y="5791200"/>
            <a:ext cx="8839200" cy="0"/>
          </a:xfrm>
          <a:prstGeom prst="line">
            <a:avLst/>
          </a:prstGeom>
        </p:spPr>
        <p:style>
          <a:lnRef idx="3">
            <a:schemeClr val="dk1"/>
          </a:lnRef>
          <a:fillRef idx="0">
            <a:schemeClr val="dk1"/>
          </a:fillRef>
          <a:effectRef idx="2">
            <a:schemeClr val="dk1"/>
          </a:effectRef>
          <a:fontRef idx="minor">
            <a:schemeClr val="tx1"/>
          </a:fontRef>
        </p:style>
      </p:cxnSp>
      <p:pic>
        <p:nvPicPr>
          <p:cNvPr id="34829" name="Picture 17" descr="Indian-farmer-drought.jpg"/>
          <p:cNvPicPr>
            <a:picLocks noChangeAspect="1"/>
          </p:cNvPicPr>
          <p:nvPr/>
        </p:nvPicPr>
        <p:blipFill>
          <a:blip r:embed="rId8" cstate="print"/>
          <a:srcRect/>
          <a:stretch>
            <a:fillRect/>
          </a:stretch>
        </p:blipFill>
        <p:spPr bwMode="auto">
          <a:xfrm>
            <a:off x="6096000" y="3962400"/>
            <a:ext cx="2667000" cy="1905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1660525" y="315913"/>
            <a:ext cx="5807075" cy="369887"/>
          </a:xfrm>
          <a:prstGeom prst="rect">
            <a:avLst/>
          </a:prstGeom>
          <a:noFill/>
          <a:ln w="9525">
            <a:noFill/>
            <a:miter lim="800000"/>
            <a:headEnd/>
            <a:tailEnd/>
          </a:ln>
        </p:spPr>
        <p:txBody>
          <a:bodyPr wrap="none">
            <a:spAutoFit/>
          </a:bodyPr>
          <a:lstStyle/>
          <a:p>
            <a:pPr eaLnBrk="1" hangingPunct="1"/>
            <a:r>
              <a:rPr lang="en-US" altLang="en-US" b="1">
                <a:latin typeface="Georgia" pitchFamily="18" charset="0"/>
              </a:rPr>
              <a:t>Public Utilities and the Eminent Domain Power</a:t>
            </a:r>
          </a:p>
        </p:txBody>
      </p:sp>
      <p:sp>
        <p:nvSpPr>
          <p:cNvPr id="5" name="TextBox 4"/>
          <p:cNvSpPr txBox="1"/>
          <p:nvPr/>
        </p:nvSpPr>
        <p:spPr>
          <a:xfrm>
            <a:off x="152400" y="2290763"/>
            <a:ext cx="5262563" cy="3140075"/>
          </a:xfrm>
          <a:prstGeom prst="rect">
            <a:avLst/>
          </a:prstGeom>
          <a:noFill/>
        </p:spPr>
        <p:txBody>
          <a:bodyPr wrap="none">
            <a:spAutoFit/>
          </a:bodyPr>
          <a:lstStyle/>
          <a:p>
            <a:pPr marL="342900" indent="-342900" eaLnBrk="1" fontAlgn="auto" hangingPunct="1">
              <a:spcBef>
                <a:spcPts val="0"/>
              </a:spcBef>
              <a:spcAft>
                <a:spcPts val="0"/>
              </a:spcAft>
              <a:buFontTx/>
              <a:buAutoNum type="arabicPeriod"/>
              <a:defRPr/>
            </a:pPr>
            <a:r>
              <a:rPr lang="en-US" b="1" dirty="0">
                <a:latin typeface="+mn-lt"/>
              </a:rPr>
              <a:t>Statutory Grant</a:t>
            </a:r>
          </a:p>
          <a:p>
            <a:pPr marL="800100" lvl="1" indent="-342900" eaLnBrk="1" fontAlgn="auto" hangingPunct="1">
              <a:spcBef>
                <a:spcPts val="0"/>
              </a:spcBef>
              <a:spcAft>
                <a:spcPts val="0"/>
              </a:spcAft>
              <a:buFont typeface="+mj-lt"/>
              <a:buAutoNum type="alphaLcParenR"/>
              <a:defRPr/>
            </a:pPr>
            <a:r>
              <a:rPr lang="en-US" dirty="0">
                <a:latin typeface="+mn-lt"/>
              </a:rPr>
              <a:t>Natural Gas Act (NGA), 15 </a:t>
            </a:r>
            <a:r>
              <a:rPr lang="en-US" i="1" dirty="0">
                <a:latin typeface="+mn-lt"/>
              </a:rPr>
              <a:t>U.S.C. </a:t>
            </a:r>
            <a:r>
              <a:rPr lang="en-US" dirty="0">
                <a:latin typeface="+mn-lt"/>
              </a:rPr>
              <a:t> 717F(h)</a:t>
            </a:r>
          </a:p>
          <a:p>
            <a:pPr marL="800100" lvl="1" indent="-342900" eaLnBrk="1" fontAlgn="auto" hangingPunct="1">
              <a:spcBef>
                <a:spcPts val="0"/>
              </a:spcBef>
              <a:spcAft>
                <a:spcPts val="0"/>
              </a:spcAft>
              <a:buFont typeface="+mj-lt"/>
              <a:buAutoNum type="alphaLcParenR"/>
              <a:defRPr/>
            </a:pPr>
            <a:r>
              <a:rPr lang="en-US" dirty="0">
                <a:latin typeface="+mn-lt"/>
              </a:rPr>
              <a:t>New Jersey -- </a:t>
            </a:r>
            <a:r>
              <a:rPr lang="en-US" i="1" dirty="0">
                <a:latin typeface="+mn-lt"/>
              </a:rPr>
              <a:t>N.J.S.A. </a:t>
            </a:r>
            <a:r>
              <a:rPr lang="en-US" dirty="0">
                <a:latin typeface="+mn-lt"/>
              </a:rPr>
              <a:t> 48:3-17.7</a:t>
            </a:r>
          </a:p>
          <a:p>
            <a:pPr marL="800100" lvl="1" indent="-342900" eaLnBrk="1" fontAlgn="auto" hangingPunct="1">
              <a:spcBef>
                <a:spcPts val="0"/>
              </a:spcBef>
              <a:spcAft>
                <a:spcPts val="0"/>
              </a:spcAft>
              <a:buFont typeface="+mj-lt"/>
              <a:buAutoNum type="alphaLcParenR"/>
              <a:defRPr/>
            </a:pPr>
            <a:r>
              <a:rPr lang="en-US" dirty="0">
                <a:latin typeface="+mn-lt"/>
              </a:rPr>
              <a:t>Local authorities normally created </a:t>
            </a:r>
          </a:p>
          <a:p>
            <a:pPr marL="800100" lvl="1" indent="-342900" eaLnBrk="1" fontAlgn="auto" hangingPunct="1">
              <a:spcBef>
                <a:spcPts val="0"/>
              </a:spcBef>
              <a:spcAft>
                <a:spcPts val="0"/>
              </a:spcAft>
              <a:defRPr/>
            </a:pPr>
            <a:r>
              <a:rPr lang="en-US" dirty="0">
                <a:latin typeface="+mn-lt"/>
              </a:rPr>
              <a:t>      by state legislation</a:t>
            </a:r>
          </a:p>
          <a:p>
            <a:pPr marL="800100" lvl="1" indent="-342900" eaLnBrk="1" fontAlgn="auto" hangingPunct="1">
              <a:spcBef>
                <a:spcPts val="0"/>
              </a:spcBef>
              <a:spcAft>
                <a:spcPts val="0"/>
              </a:spcAft>
              <a:buFont typeface="+mj-lt"/>
              <a:buAutoNum type="alphaLcParenR"/>
              <a:defRPr/>
            </a:pPr>
            <a:endParaRPr lang="en-US" dirty="0">
              <a:latin typeface="+mn-lt"/>
            </a:endParaRPr>
          </a:p>
          <a:p>
            <a:pPr marL="342900" indent="-342900" eaLnBrk="1" fontAlgn="auto" hangingPunct="1">
              <a:spcBef>
                <a:spcPts val="0"/>
              </a:spcBef>
              <a:spcAft>
                <a:spcPts val="0"/>
              </a:spcAft>
              <a:buFontTx/>
              <a:buAutoNum type="arabicPeriod"/>
              <a:defRPr/>
            </a:pPr>
            <a:r>
              <a:rPr lang="en-US" dirty="0">
                <a:latin typeface="+mn-lt"/>
              </a:rPr>
              <a:t>Requires Administrative/Regulatory Approval</a:t>
            </a:r>
          </a:p>
          <a:p>
            <a:pPr marL="342900" indent="-342900" eaLnBrk="1" fontAlgn="auto" hangingPunct="1">
              <a:spcBef>
                <a:spcPts val="0"/>
              </a:spcBef>
              <a:spcAft>
                <a:spcPts val="0"/>
              </a:spcAft>
              <a:buFont typeface="+mj-lt"/>
              <a:buAutoNum type="arabicPeriod"/>
              <a:defRPr/>
            </a:pPr>
            <a:endParaRPr lang="en-US" dirty="0">
              <a:latin typeface="+mn-lt"/>
            </a:endParaRPr>
          </a:p>
          <a:p>
            <a:pPr marL="342900" indent="-342900" eaLnBrk="1" fontAlgn="auto" hangingPunct="1">
              <a:spcBef>
                <a:spcPts val="0"/>
              </a:spcBef>
              <a:spcAft>
                <a:spcPts val="0"/>
              </a:spcAft>
              <a:buFontTx/>
              <a:buAutoNum type="arabicPeriod"/>
              <a:defRPr/>
            </a:pPr>
            <a:r>
              <a:rPr lang="en-US" dirty="0">
                <a:latin typeface="+mn-lt"/>
              </a:rPr>
              <a:t>Limited Authority</a:t>
            </a:r>
          </a:p>
          <a:p>
            <a:pPr marL="342900" indent="-342900" eaLnBrk="1" fontAlgn="auto" hangingPunct="1">
              <a:spcBef>
                <a:spcPts val="0"/>
              </a:spcBef>
              <a:spcAft>
                <a:spcPts val="0"/>
              </a:spcAft>
              <a:buFont typeface="+mj-lt"/>
              <a:buAutoNum type="arabicPeriod"/>
              <a:defRPr/>
            </a:pPr>
            <a:endParaRPr lang="en-US" dirty="0">
              <a:latin typeface="+mn-lt"/>
            </a:endParaRPr>
          </a:p>
          <a:p>
            <a:pPr marL="342900" indent="-342900" eaLnBrk="1" fontAlgn="auto" hangingPunct="1">
              <a:spcBef>
                <a:spcPts val="0"/>
              </a:spcBef>
              <a:spcAft>
                <a:spcPts val="0"/>
              </a:spcAft>
              <a:buFontTx/>
              <a:buAutoNum type="arabicPeriod"/>
              <a:defRPr/>
            </a:pPr>
            <a:r>
              <a:rPr lang="en-US" dirty="0">
                <a:latin typeface="+mn-lt"/>
              </a:rPr>
              <a:t>Prior Public Use Doctrine</a:t>
            </a:r>
          </a:p>
        </p:txBody>
      </p:sp>
      <p:pic>
        <p:nvPicPr>
          <p:cNvPr id="18436" name="Picture 5" descr="C:\Documents and Settings\MR16.MCKIRDY-RISKIN\Local Settings\Temporary Internet Files\Content.IE5\HJLFSB52\MC900056644[1].wmf"/>
          <p:cNvPicPr>
            <a:picLocks noChangeAspect="1" noChangeArrowheads="1"/>
          </p:cNvPicPr>
          <p:nvPr/>
        </p:nvPicPr>
        <p:blipFill>
          <a:blip r:embed="rId3" cstate="print"/>
          <a:srcRect/>
          <a:stretch>
            <a:fillRect/>
          </a:stretch>
        </p:blipFill>
        <p:spPr bwMode="auto">
          <a:xfrm>
            <a:off x="5630863" y="3124200"/>
            <a:ext cx="3106737" cy="3087688"/>
          </a:xfrm>
          <a:prstGeom prst="rect">
            <a:avLst/>
          </a:prstGeom>
          <a:noFill/>
          <a:ln w="9525">
            <a:noFill/>
            <a:miter lim="800000"/>
            <a:headEnd/>
            <a:tailEnd/>
          </a:ln>
        </p:spPr>
      </p:pic>
      <p:sp>
        <p:nvSpPr>
          <p:cNvPr id="6" name="Rectangle 5"/>
          <p:cNvSpPr/>
          <p:nvPr/>
        </p:nvSpPr>
        <p:spPr>
          <a:xfrm>
            <a:off x="1828800" y="1676400"/>
            <a:ext cx="5486400" cy="369888"/>
          </a:xfrm>
          <a:prstGeom prst="rect">
            <a:avLst/>
          </a:prstGeom>
        </p:spPr>
        <p:txBody>
          <a:bodyPr>
            <a:spAutoFit/>
          </a:bodyPr>
          <a:lstStyle/>
          <a:p>
            <a:pPr eaLnBrk="1" hangingPunct="1">
              <a:defRPr/>
            </a:pPr>
            <a:r>
              <a:rPr lang="en-US" b="1" u="sng" dirty="0">
                <a:latin typeface="+mj-lt"/>
              </a:rPr>
              <a:t>Public Utilities can exercise eminent domain</a:t>
            </a:r>
            <a:endParaRPr lang="en-US" u="sng"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1676400" y="315913"/>
            <a:ext cx="5367338" cy="369887"/>
          </a:xfrm>
          <a:prstGeom prst="rect">
            <a:avLst/>
          </a:prstGeom>
          <a:noFill/>
          <a:ln w="9525">
            <a:noFill/>
            <a:miter lim="800000"/>
            <a:headEnd/>
            <a:tailEnd/>
          </a:ln>
        </p:spPr>
        <p:txBody>
          <a:bodyPr wrap="none">
            <a:spAutoFit/>
          </a:bodyPr>
          <a:lstStyle/>
          <a:p>
            <a:pPr eaLnBrk="1" hangingPunct="1"/>
            <a:r>
              <a:rPr lang="en-US" altLang="en-US" b="1">
                <a:latin typeface="Georgia" pitchFamily="18" charset="0"/>
              </a:rPr>
              <a:t>Public Utilities and Eminent Domain Power</a:t>
            </a:r>
          </a:p>
        </p:txBody>
      </p:sp>
      <p:sp>
        <p:nvSpPr>
          <p:cNvPr id="5" name="TextBox 4"/>
          <p:cNvSpPr txBox="1"/>
          <p:nvPr/>
        </p:nvSpPr>
        <p:spPr>
          <a:xfrm>
            <a:off x="152400" y="2306638"/>
            <a:ext cx="6858000" cy="3894137"/>
          </a:xfrm>
          <a:prstGeom prst="rect">
            <a:avLst/>
          </a:prstGeom>
          <a:noFill/>
        </p:spPr>
        <p:txBody>
          <a:bodyPr>
            <a:spAutoFit/>
          </a:bodyPr>
          <a:lstStyle/>
          <a:p>
            <a:pPr marL="342900" indent="-342900" eaLnBrk="1" fontAlgn="auto" hangingPunct="1">
              <a:spcBef>
                <a:spcPts val="0"/>
              </a:spcBef>
              <a:spcAft>
                <a:spcPts val="0"/>
              </a:spcAft>
              <a:buFontTx/>
              <a:buAutoNum type="arabicPeriod"/>
              <a:defRPr/>
            </a:pPr>
            <a:r>
              <a:rPr lang="en-US" dirty="0">
                <a:latin typeface="+mn-lt"/>
              </a:rPr>
              <a:t>Statutory Grant</a:t>
            </a:r>
          </a:p>
          <a:p>
            <a:pPr marL="342900" indent="-342900" eaLnBrk="1" fontAlgn="auto" hangingPunct="1">
              <a:spcBef>
                <a:spcPts val="0"/>
              </a:spcBef>
              <a:spcAft>
                <a:spcPts val="0"/>
              </a:spcAft>
              <a:buFont typeface="+mj-lt"/>
              <a:buAutoNum type="arabicPeriod"/>
              <a:defRPr/>
            </a:pPr>
            <a:endParaRPr lang="en-US" dirty="0">
              <a:latin typeface="+mn-lt"/>
            </a:endParaRPr>
          </a:p>
          <a:p>
            <a:pPr marL="342900" indent="-342900" eaLnBrk="1" fontAlgn="auto" hangingPunct="1">
              <a:spcBef>
                <a:spcPts val="0"/>
              </a:spcBef>
              <a:spcAft>
                <a:spcPts val="0"/>
              </a:spcAft>
              <a:buFontTx/>
              <a:buAutoNum type="arabicPeriod"/>
              <a:defRPr/>
            </a:pPr>
            <a:r>
              <a:rPr lang="en-US" b="1" dirty="0">
                <a:latin typeface="+mn-lt"/>
              </a:rPr>
              <a:t>Requires Administrative/Regulatory Approval</a:t>
            </a:r>
          </a:p>
          <a:p>
            <a:pPr marL="800100" lvl="1" indent="-342900" eaLnBrk="1" fontAlgn="auto" hangingPunct="1">
              <a:spcBef>
                <a:spcPts val="0"/>
              </a:spcBef>
              <a:spcAft>
                <a:spcPts val="0"/>
              </a:spcAft>
              <a:buFont typeface="+mj-lt"/>
              <a:buAutoNum type="alphaLcParenR"/>
              <a:defRPr/>
            </a:pPr>
            <a:r>
              <a:rPr lang="en-US" sz="1300" dirty="0">
                <a:latin typeface="+mn-lt"/>
              </a:rPr>
              <a:t>Application for certificates shall be made in writing to the Commission, be verified under oath, and shall be in such form, contain such information, and notice thereof shall be served upon such interested parties and in such manner as the Commission shall, by regulation,  require.  Natural Gas Act (NGA), 15 U.S.C. 717F(h)</a:t>
            </a:r>
          </a:p>
          <a:p>
            <a:pPr marL="800100" lvl="1" indent="-342900" eaLnBrk="1" fontAlgn="auto" hangingPunct="1">
              <a:spcBef>
                <a:spcPts val="0"/>
              </a:spcBef>
              <a:spcAft>
                <a:spcPts val="0"/>
              </a:spcAft>
              <a:buFont typeface="+mj-lt"/>
              <a:buAutoNum type="alphaLcParenR"/>
              <a:defRPr/>
            </a:pPr>
            <a:r>
              <a:rPr lang="en-US" sz="1300" dirty="0">
                <a:latin typeface="+mn-lt"/>
              </a:rPr>
              <a:t>The power of condemnation shall not be used or enforced by any such public utility . . . [e]</a:t>
            </a:r>
            <a:r>
              <a:rPr lang="en-US" sz="1300" dirty="0" err="1">
                <a:latin typeface="+mn-lt"/>
              </a:rPr>
              <a:t>xcept</a:t>
            </a:r>
            <a:r>
              <a:rPr lang="en-US" sz="1300" dirty="0">
                <a:latin typeface="+mn-lt"/>
              </a:rPr>
              <a:t> where a governmental agency having jurisdiction has granted the utility the permission to take or acquire property or any interests for the utility's purposes the power of condemnation shall not be used or enforced by any public utility until and unless such utility shall have applied to the Board of Public Utility Commissioners. . . .  </a:t>
            </a:r>
            <a:r>
              <a:rPr lang="en-US" sz="1300" i="1" dirty="0">
                <a:latin typeface="+mn-lt"/>
              </a:rPr>
              <a:t>N.J.S.A.</a:t>
            </a:r>
            <a:r>
              <a:rPr lang="en-US" sz="1300" dirty="0">
                <a:latin typeface="+mn-lt"/>
              </a:rPr>
              <a:t> 48:3-17.7.</a:t>
            </a:r>
          </a:p>
          <a:p>
            <a:pPr marL="800100" lvl="1" indent="-342900" eaLnBrk="1" fontAlgn="auto" hangingPunct="1">
              <a:spcBef>
                <a:spcPts val="0"/>
              </a:spcBef>
              <a:spcAft>
                <a:spcPts val="0"/>
              </a:spcAft>
              <a:buFont typeface="+mj-lt"/>
              <a:buAutoNum type="alphaLcParenR"/>
              <a:defRPr/>
            </a:pPr>
            <a:endParaRPr lang="en-US" sz="1400" dirty="0">
              <a:latin typeface="+mn-lt"/>
            </a:endParaRPr>
          </a:p>
          <a:p>
            <a:pPr marL="342900" indent="-342900" eaLnBrk="1" fontAlgn="auto" hangingPunct="1">
              <a:spcBef>
                <a:spcPts val="0"/>
              </a:spcBef>
              <a:spcAft>
                <a:spcPts val="0"/>
              </a:spcAft>
              <a:buFontTx/>
              <a:buAutoNum type="arabicPeriod"/>
              <a:defRPr/>
            </a:pPr>
            <a:r>
              <a:rPr lang="en-US" dirty="0">
                <a:latin typeface="+mn-lt"/>
              </a:rPr>
              <a:t>Limited Authority</a:t>
            </a:r>
          </a:p>
          <a:p>
            <a:pPr marL="342900" indent="-342900" eaLnBrk="1" fontAlgn="auto" hangingPunct="1">
              <a:spcBef>
                <a:spcPts val="0"/>
              </a:spcBef>
              <a:spcAft>
                <a:spcPts val="0"/>
              </a:spcAft>
              <a:buFontTx/>
              <a:buAutoNum type="arabicPeriod"/>
              <a:defRPr/>
            </a:pPr>
            <a:r>
              <a:rPr lang="en-US" dirty="0">
                <a:latin typeface="+mn-lt"/>
              </a:rPr>
              <a:t>Prior Public Use Doctrine</a:t>
            </a:r>
          </a:p>
        </p:txBody>
      </p:sp>
      <p:pic>
        <p:nvPicPr>
          <p:cNvPr id="20484" name="Picture 5" descr="C:\Documents and Settings\MR16.MCKIRDY-RISKIN\Local Settings\Temporary Internet Files\Content.IE5\MW671SWF\MC900027156[1].wmf"/>
          <p:cNvPicPr>
            <a:picLocks noChangeAspect="1" noChangeArrowheads="1"/>
          </p:cNvPicPr>
          <p:nvPr/>
        </p:nvPicPr>
        <p:blipFill>
          <a:blip r:embed="rId3" cstate="print"/>
          <a:srcRect/>
          <a:stretch>
            <a:fillRect/>
          </a:stretch>
        </p:blipFill>
        <p:spPr bwMode="auto">
          <a:xfrm>
            <a:off x="6477000" y="4183063"/>
            <a:ext cx="2667000" cy="2097087"/>
          </a:xfrm>
          <a:prstGeom prst="rect">
            <a:avLst/>
          </a:prstGeom>
          <a:noFill/>
          <a:ln w="9525">
            <a:noFill/>
            <a:miter lim="800000"/>
            <a:headEnd/>
            <a:tailEnd/>
          </a:ln>
        </p:spPr>
      </p:pic>
      <p:sp>
        <p:nvSpPr>
          <p:cNvPr id="6" name="Rectangle 5"/>
          <p:cNvSpPr/>
          <p:nvPr/>
        </p:nvSpPr>
        <p:spPr>
          <a:xfrm>
            <a:off x="1828800" y="1676400"/>
            <a:ext cx="5486400" cy="369888"/>
          </a:xfrm>
          <a:prstGeom prst="rect">
            <a:avLst/>
          </a:prstGeom>
        </p:spPr>
        <p:txBody>
          <a:bodyPr>
            <a:spAutoFit/>
          </a:bodyPr>
          <a:lstStyle/>
          <a:p>
            <a:pPr eaLnBrk="1" hangingPunct="1">
              <a:defRPr/>
            </a:pPr>
            <a:r>
              <a:rPr lang="en-US" b="1" u="sng" dirty="0">
                <a:latin typeface="+mj-lt"/>
              </a:rPr>
              <a:t>Public Utilities can exercise eminent domain</a:t>
            </a:r>
            <a:endParaRPr lang="en-US" u="sng"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ChangeAspect="1" noChangeArrowheads="1"/>
          </p:cNvPicPr>
          <p:nvPr/>
        </p:nvPicPr>
        <p:blipFill>
          <a:blip r:embed="rId3" cstate="print"/>
          <a:srcRect/>
          <a:stretch>
            <a:fillRect/>
          </a:stretch>
        </p:blipFill>
        <p:spPr bwMode="auto">
          <a:xfrm>
            <a:off x="5791200" y="3429000"/>
            <a:ext cx="2857500" cy="2857500"/>
          </a:xfrm>
          <a:prstGeom prst="rect">
            <a:avLst/>
          </a:prstGeom>
          <a:noFill/>
          <a:ln w="9525">
            <a:noFill/>
            <a:miter lim="800000"/>
            <a:headEnd/>
            <a:tailEnd/>
          </a:ln>
        </p:spPr>
      </p:pic>
      <p:sp>
        <p:nvSpPr>
          <p:cNvPr id="22531" name="TextBox 3"/>
          <p:cNvSpPr txBox="1">
            <a:spLocks noChangeArrowheads="1"/>
          </p:cNvSpPr>
          <p:nvPr/>
        </p:nvSpPr>
        <p:spPr bwMode="auto">
          <a:xfrm>
            <a:off x="1676400" y="315913"/>
            <a:ext cx="5367338" cy="369887"/>
          </a:xfrm>
          <a:prstGeom prst="rect">
            <a:avLst/>
          </a:prstGeom>
          <a:noFill/>
          <a:ln w="9525">
            <a:noFill/>
            <a:miter lim="800000"/>
            <a:headEnd/>
            <a:tailEnd/>
          </a:ln>
        </p:spPr>
        <p:txBody>
          <a:bodyPr wrap="none">
            <a:spAutoFit/>
          </a:bodyPr>
          <a:lstStyle/>
          <a:p>
            <a:pPr eaLnBrk="1" hangingPunct="1"/>
            <a:r>
              <a:rPr lang="en-US" altLang="en-US" b="1">
                <a:latin typeface="Georgia" pitchFamily="18" charset="0"/>
              </a:rPr>
              <a:t>Public Utilities and Eminent Domain Power</a:t>
            </a:r>
          </a:p>
        </p:txBody>
      </p:sp>
      <p:sp>
        <p:nvSpPr>
          <p:cNvPr id="5" name="TextBox 4"/>
          <p:cNvSpPr txBox="1"/>
          <p:nvPr/>
        </p:nvSpPr>
        <p:spPr>
          <a:xfrm>
            <a:off x="152400" y="2305050"/>
            <a:ext cx="5638800" cy="3632200"/>
          </a:xfrm>
          <a:prstGeom prst="rect">
            <a:avLst/>
          </a:prstGeom>
          <a:noFill/>
        </p:spPr>
        <p:txBody>
          <a:bodyPr>
            <a:spAutoFit/>
          </a:bodyPr>
          <a:lstStyle/>
          <a:p>
            <a:pPr marL="342900" indent="-342900" eaLnBrk="1" fontAlgn="auto" hangingPunct="1">
              <a:spcBef>
                <a:spcPts val="0"/>
              </a:spcBef>
              <a:spcAft>
                <a:spcPts val="0"/>
              </a:spcAft>
              <a:buFontTx/>
              <a:buAutoNum type="arabicPeriod"/>
              <a:defRPr/>
            </a:pPr>
            <a:r>
              <a:rPr lang="en-US" dirty="0">
                <a:latin typeface="+mn-lt"/>
              </a:rPr>
              <a:t>Statutory Grant</a:t>
            </a:r>
          </a:p>
          <a:p>
            <a:pPr marL="342900" indent="-342900" eaLnBrk="1" fontAlgn="auto" hangingPunct="1">
              <a:spcBef>
                <a:spcPts val="0"/>
              </a:spcBef>
              <a:spcAft>
                <a:spcPts val="0"/>
              </a:spcAft>
              <a:buFontTx/>
              <a:buAutoNum type="arabicPeriod"/>
              <a:defRPr/>
            </a:pPr>
            <a:r>
              <a:rPr lang="en-US" dirty="0">
                <a:latin typeface="+mn-lt"/>
              </a:rPr>
              <a:t>Requires Administrative/Regulatory Approval</a:t>
            </a:r>
          </a:p>
          <a:p>
            <a:pPr marL="342900" indent="-342900" eaLnBrk="1" fontAlgn="auto" hangingPunct="1">
              <a:spcBef>
                <a:spcPts val="0"/>
              </a:spcBef>
              <a:spcAft>
                <a:spcPts val="0"/>
              </a:spcAft>
              <a:buFont typeface="+mj-lt"/>
              <a:buAutoNum type="arabicPeriod"/>
              <a:defRPr/>
            </a:pPr>
            <a:endParaRPr lang="en-US" sz="1400" dirty="0">
              <a:latin typeface="+mn-lt"/>
            </a:endParaRPr>
          </a:p>
          <a:p>
            <a:pPr marL="342900" indent="-342900" eaLnBrk="1" fontAlgn="auto" hangingPunct="1">
              <a:spcBef>
                <a:spcPts val="0"/>
              </a:spcBef>
              <a:spcAft>
                <a:spcPts val="0"/>
              </a:spcAft>
              <a:buFontTx/>
              <a:buAutoNum type="arabicPeriod"/>
              <a:defRPr/>
            </a:pPr>
            <a:r>
              <a:rPr lang="en-US" b="1" dirty="0">
                <a:latin typeface="+mn-lt"/>
              </a:rPr>
              <a:t>Limited Authority</a:t>
            </a:r>
          </a:p>
          <a:p>
            <a:pPr marL="800100" lvl="1" indent="-342900" eaLnBrk="1" fontAlgn="auto" hangingPunct="1">
              <a:spcBef>
                <a:spcPts val="0"/>
              </a:spcBef>
              <a:spcAft>
                <a:spcPts val="0"/>
              </a:spcAft>
              <a:buFont typeface="+mj-lt"/>
              <a:buAutoNum type="alphaLcParenR"/>
              <a:defRPr/>
            </a:pPr>
            <a:r>
              <a:rPr lang="en-US" dirty="0">
                <a:latin typeface="+mn-lt"/>
              </a:rPr>
              <a:t>Limited to designated area and properties.</a:t>
            </a:r>
          </a:p>
          <a:p>
            <a:pPr marL="800100" lvl="1" indent="-342900" eaLnBrk="1" fontAlgn="auto" hangingPunct="1">
              <a:spcBef>
                <a:spcPts val="0"/>
              </a:spcBef>
              <a:spcAft>
                <a:spcPts val="0"/>
              </a:spcAft>
              <a:buFont typeface="+mj-lt"/>
              <a:buAutoNum type="alphaLcParenR"/>
              <a:defRPr/>
            </a:pPr>
            <a:r>
              <a:rPr lang="en-US" dirty="0">
                <a:latin typeface="+mn-lt"/>
              </a:rPr>
              <a:t>Subject to restrictions imposed by statute and/or regulation</a:t>
            </a:r>
          </a:p>
          <a:p>
            <a:pPr marL="1257300" lvl="2" indent="-342900" eaLnBrk="1" fontAlgn="auto" hangingPunct="1">
              <a:spcBef>
                <a:spcPts val="0"/>
              </a:spcBef>
              <a:spcAft>
                <a:spcPts val="0"/>
              </a:spcAft>
              <a:buFont typeface="Arial" pitchFamily="34" charset="0"/>
              <a:buChar char="•"/>
              <a:defRPr/>
            </a:pPr>
            <a:r>
              <a:rPr lang="en-US" dirty="0">
                <a:latin typeface="+mn-lt"/>
              </a:rPr>
              <a:t>Must compensation precede  the taking?</a:t>
            </a:r>
          </a:p>
          <a:p>
            <a:pPr marL="1257300" lvl="2" indent="-342900" eaLnBrk="1" fontAlgn="auto" hangingPunct="1">
              <a:spcBef>
                <a:spcPts val="0"/>
              </a:spcBef>
              <a:spcAft>
                <a:spcPts val="0"/>
              </a:spcAft>
              <a:buFont typeface="Arial" pitchFamily="34" charset="0"/>
              <a:buChar char="•"/>
              <a:defRPr/>
            </a:pPr>
            <a:r>
              <a:rPr lang="en-US" dirty="0">
                <a:latin typeface="+mn-lt"/>
              </a:rPr>
              <a:t>Is preliminary entry authorized?</a:t>
            </a:r>
          </a:p>
          <a:p>
            <a:pPr marL="800100" lvl="1" indent="-342900" eaLnBrk="1" fontAlgn="auto" hangingPunct="1">
              <a:spcBef>
                <a:spcPts val="0"/>
              </a:spcBef>
              <a:spcAft>
                <a:spcPts val="0"/>
              </a:spcAft>
              <a:buFont typeface="+mj-lt"/>
              <a:buAutoNum type="alphaLcParenR"/>
              <a:defRPr/>
            </a:pPr>
            <a:r>
              <a:rPr lang="en-US" dirty="0">
                <a:latin typeface="+mn-lt"/>
              </a:rPr>
              <a:t>Consideration of jurisdictional issues for regional, interstate and international projects</a:t>
            </a:r>
          </a:p>
          <a:p>
            <a:pPr marL="800100" lvl="1" indent="-342900" eaLnBrk="1" fontAlgn="auto" hangingPunct="1">
              <a:spcBef>
                <a:spcPts val="0"/>
              </a:spcBef>
              <a:spcAft>
                <a:spcPts val="0"/>
              </a:spcAft>
              <a:buFont typeface="+mj-lt"/>
              <a:buAutoNum type="alphaLcParenR"/>
              <a:defRPr/>
            </a:pPr>
            <a:endParaRPr lang="en-US" dirty="0">
              <a:latin typeface="+mn-lt"/>
            </a:endParaRPr>
          </a:p>
          <a:p>
            <a:pPr marL="342900" indent="-342900" eaLnBrk="1" fontAlgn="auto" hangingPunct="1">
              <a:spcBef>
                <a:spcPts val="0"/>
              </a:spcBef>
              <a:spcAft>
                <a:spcPts val="0"/>
              </a:spcAft>
              <a:buFontTx/>
              <a:buAutoNum type="arabicPeriod"/>
              <a:defRPr/>
            </a:pPr>
            <a:r>
              <a:rPr lang="en-US" dirty="0">
                <a:latin typeface="+mn-lt"/>
              </a:rPr>
              <a:t>Prior Public Use Doctrine</a:t>
            </a:r>
          </a:p>
        </p:txBody>
      </p:sp>
      <p:sp>
        <p:nvSpPr>
          <p:cNvPr id="7" name="Rectangle 6"/>
          <p:cNvSpPr/>
          <p:nvPr/>
        </p:nvSpPr>
        <p:spPr>
          <a:xfrm>
            <a:off x="1828800" y="1676400"/>
            <a:ext cx="5486400" cy="369888"/>
          </a:xfrm>
          <a:prstGeom prst="rect">
            <a:avLst/>
          </a:prstGeom>
        </p:spPr>
        <p:txBody>
          <a:bodyPr>
            <a:spAutoFit/>
          </a:bodyPr>
          <a:lstStyle/>
          <a:p>
            <a:pPr eaLnBrk="1" hangingPunct="1">
              <a:defRPr/>
            </a:pPr>
            <a:r>
              <a:rPr lang="en-US" b="1" u="sng" dirty="0">
                <a:latin typeface="+mj-lt"/>
              </a:rPr>
              <a:t>Public Utilities can exercise eminent domain</a:t>
            </a:r>
            <a:endParaRPr lang="en-US" u="sng"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1676400" y="315913"/>
            <a:ext cx="5557838" cy="369887"/>
          </a:xfrm>
          <a:prstGeom prst="rect">
            <a:avLst/>
          </a:prstGeom>
          <a:noFill/>
          <a:ln w="9525">
            <a:noFill/>
            <a:miter lim="800000"/>
            <a:headEnd/>
            <a:tailEnd/>
          </a:ln>
        </p:spPr>
        <p:txBody>
          <a:bodyPr wrap="none">
            <a:spAutoFit/>
          </a:bodyPr>
          <a:lstStyle/>
          <a:p>
            <a:pPr eaLnBrk="1" hangingPunct="1"/>
            <a:r>
              <a:rPr lang="en-US" altLang="en-US" b="1">
                <a:latin typeface="Georgia" pitchFamily="18" charset="0"/>
              </a:rPr>
              <a:t>Public Utilities and Eminent Domain Power</a:t>
            </a:r>
          </a:p>
        </p:txBody>
      </p:sp>
      <p:sp>
        <p:nvSpPr>
          <p:cNvPr id="5" name="TextBox 4"/>
          <p:cNvSpPr txBox="1"/>
          <p:nvPr/>
        </p:nvSpPr>
        <p:spPr>
          <a:xfrm>
            <a:off x="152400" y="2263775"/>
            <a:ext cx="6019800" cy="4432300"/>
          </a:xfrm>
          <a:prstGeom prst="rect">
            <a:avLst/>
          </a:prstGeom>
          <a:noFill/>
        </p:spPr>
        <p:txBody>
          <a:bodyPr>
            <a:spAutoFit/>
          </a:bodyPr>
          <a:lstStyle/>
          <a:p>
            <a:pPr marL="342900" indent="-342900" eaLnBrk="1" fontAlgn="auto" hangingPunct="1">
              <a:spcBef>
                <a:spcPts val="0"/>
              </a:spcBef>
              <a:spcAft>
                <a:spcPts val="0"/>
              </a:spcAft>
              <a:buFontTx/>
              <a:buAutoNum type="arabicPeriod"/>
              <a:defRPr/>
            </a:pPr>
            <a:r>
              <a:rPr lang="en-US" dirty="0">
                <a:latin typeface="+mn-lt"/>
              </a:rPr>
              <a:t>Statutory Grant</a:t>
            </a:r>
          </a:p>
          <a:p>
            <a:pPr marL="342900" indent="-342900" eaLnBrk="1" fontAlgn="auto" hangingPunct="1">
              <a:spcBef>
                <a:spcPts val="0"/>
              </a:spcBef>
              <a:spcAft>
                <a:spcPts val="0"/>
              </a:spcAft>
              <a:buFontTx/>
              <a:buAutoNum type="arabicPeriod"/>
              <a:defRPr/>
            </a:pPr>
            <a:r>
              <a:rPr lang="en-US" dirty="0">
                <a:latin typeface="+mn-lt"/>
              </a:rPr>
              <a:t>Requires Administrative/Regulatory Approval</a:t>
            </a:r>
          </a:p>
          <a:p>
            <a:pPr marL="342900" indent="-342900" eaLnBrk="1" fontAlgn="auto" hangingPunct="1">
              <a:spcBef>
                <a:spcPts val="0"/>
              </a:spcBef>
              <a:spcAft>
                <a:spcPts val="0"/>
              </a:spcAft>
              <a:buFontTx/>
              <a:buAutoNum type="arabicPeriod"/>
              <a:defRPr/>
            </a:pPr>
            <a:r>
              <a:rPr lang="en-US" dirty="0">
                <a:latin typeface="+mn-lt"/>
              </a:rPr>
              <a:t>Limited Authority</a:t>
            </a:r>
          </a:p>
          <a:p>
            <a:pPr marL="342900" indent="-342900" eaLnBrk="1" fontAlgn="auto" hangingPunct="1">
              <a:spcBef>
                <a:spcPts val="0"/>
              </a:spcBef>
              <a:spcAft>
                <a:spcPts val="0"/>
              </a:spcAft>
              <a:buFontTx/>
              <a:buAutoNum type="arabicPeriod"/>
              <a:defRPr/>
            </a:pPr>
            <a:r>
              <a:rPr lang="en-US" b="1" dirty="0">
                <a:latin typeface="+mn-lt"/>
              </a:rPr>
              <a:t>Prior Public Use Doctrine</a:t>
            </a:r>
          </a:p>
          <a:p>
            <a:pPr marL="800100" lvl="1" indent="-342900" eaLnBrk="1" fontAlgn="auto" hangingPunct="1">
              <a:spcBef>
                <a:spcPts val="0"/>
              </a:spcBef>
              <a:spcAft>
                <a:spcPts val="0"/>
              </a:spcAft>
              <a:buFont typeface="+mj-lt"/>
              <a:buAutoNum type="alphaLcParenR"/>
              <a:defRPr/>
            </a:pPr>
            <a:r>
              <a:rPr lang="en-US" sz="1400" dirty="0">
                <a:latin typeface="+mn-lt"/>
              </a:rPr>
              <a:t>The general rule is that a private company that has been authorized to exercise general eminent domain powers cannot do so on land that has already been devoted to public use.  </a:t>
            </a:r>
            <a:r>
              <a:rPr lang="en-US" sz="1400" i="1" dirty="0">
                <a:latin typeface="+mn-lt"/>
              </a:rPr>
              <a:t>State Highway Commission v. </a:t>
            </a:r>
            <a:r>
              <a:rPr lang="en-US" sz="1400" i="1" dirty="0" err="1">
                <a:latin typeface="+mn-lt"/>
              </a:rPr>
              <a:t>Hoester</a:t>
            </a:r>
            <a:r>
              <a:rPr lang="en-US" sz="1400" dirty="0">
                <a:latin typeface="+mn-lt"/>
              </a:rPr>
              <a:t>, 362 S.W. 2d 519 (Mo. 1962)</a:t>
            </a:r>
            <a:endParaRPr lang="en-US" sz="1400" dirty="0"/>
          </a:p>
          <a:p>
            <a:pPr marL="800100" lvl="1" indent="-342900" eaLnBrk="1" fontAlgn="auto" hangingPunct="1">
              <a:spcBef>
                <a:spcPts val="0"/>
              </a:spcBef>
              <a:spcAft>
                <a:spcPts val="0"/>
              </a:spcAft>
              <a:buFont typeface="+mj-lt"/>
              <a:buAutoNum type="alphaLcParenR"/>
              <a:defRPr/>
            </a:pPr>
            <a:r>
              <a:rPr lang="en-US" sz="1400" i="1" dirty="0">
                <a:latin typeface="+mn-lt"/>
              </a:rPr>
              <a:t>See U.S. v. </a:t>
            </a:r>
            <a:r>
              <a:rPr lang="en-US" sz="1400" i="1" dirty="0" err="1">
                <a:latin typeface="+mn-lt"/>
              </a:rPr>
              <a:t>Carmack</a:t>
            </a:r>
            <a:r>
              <a:rPr lang="en-US" sz="1400" dirty="0">
                <a:latin typeface="+mn-lt"/>
              </a:rPr>
              <a:t>, 329 U.S. 230 (1946),</a:t>
            </a:r>
            <a:r>
              <a:rPr lang="en-US" sz="1400" dirty="0"/>
              <a:t> </a:t>
            </a:r>
            <a:r>
              <a:rPr lang="en-US" sz="1400" dirty="0">
                <a:latin typeface="+mn-lt"/>
              </a:rPr>
              <a:t>which contains dictum suggesting that eminent domain authority delegated to private entities (such as utility companies) is limited and therefore subject to a more stringent standard of review than similar delegations to governmental actors.</a:t>
            </a:r>
          </a:p>
          <a:p>
            <a:pPr marL="800100" lvl="1" indent="-342900" eaLnBrk="1" fontAlgn="auto" hangingPunct="1">
              <a:spcBef>
                <a:spcPts val="0"/>
              </a:spcBef>
              <a:spcAft>
                <a:spcPts val="0"/>
              </a:spcAft>
              <a:buFont typeface="+mj-lt"/>
              <a:buAutoNum type="alphaLcParenR"/>
              <a:defRPr/>
            </a:pPr>
            <a:r>
              <a:rPr lang="en-US" sz="1400" dirty="0">
                <a:latin typeface="+mn-lt"/>
              </a:rPr>
              <a:t>Examples and exceptions :</a:t>
            </a:r>
          </a:p>
          <a:p>
            <a:pPr marL="1257300" lvl="2" indent="-342900" eaLnBrk="1" fontAlgn="auto" hangingPunct="1">
              <a:spcBef>
                <a:spcPts val="0"/>
              </a:spcBef>
              <a:spcAft>
                <a:spcPts val="0"/>
              </a:spcAft>
              <a:buFont typeface="Arial" pitchFamily="34" charset="0"/>
              <a:buChar char="•"/>
              <a:defRPr/>
            </a:pPr>
            <a:r>
              <a:rPr lang="en-US" sz="1400" dirty="0">
                <a:latin typeface="+mn-lt"/>
              </a:rPr>
              <a:t>Will a balancing test be used?  </a:t>
            </a:r>
            <a:r>
              <a:rPr lang="en-US" sz="1400" i="1" dirty="0">
                <a:latin typeface="+mn-lt"/>
              </a:rPr>
              <a:t>See</a:t>
            </a:r>
            <a:r>
              <a:rPr lang="en-US" sz="1400" dirty="0">
                <a:latin typeface="+mn-lt"/>
              </a:rPr>
              <a:t> </a:t>
            </a:r>
            <a:r>
              <a:rPr lang="en-US" sz="1400" i="1" dirty="0">
                <a:latin typeface="+mn-lt"/>
              </a:rPr>
              <a:t>Texas Eastern v. Wildlife Preserves, Inc</a:t>
            </a:r>
            <a:r>
              <a:rPr lang="en-US" sz="1400" dirty="0">
                <a:latin typeface="+mn-lt"/>
              </a:rPr>
              <a:t>.,  225 A. 2d 130 (N.J. 1966)</a:t>
            </a:r>
          </a:p>
          <a:p>
            <a:pPr marL="1257300" lvl="2" indent="-342900" eaLnBrk="1" fontAlgn="auto" hangingPunct="1">
              <a:spcBef>
                <a:spcPts val="0"/>
              </a:spcBef>
              <a:spcAft>
                <a:spcPts val="0"/>
              </a:spcAft>
              <a:buFont typeface="Arial" pitchFamily="34" charset="0"/>
              <a:buChar char="•"/>
              <a:defRPr/>
            </a:pPr>
            <a:r>
              <a:rPr lang="en-US" sz="1400" dirty="0">
                <a:latin typeface="+mn-lt"/>
              </a:rPr>
              <a:t>Water company’s rights not exclusive. </a:t>
            </a:r>
            <a:r>
              <a:rPr lang="en-US" sz="1400" i="1" dirty="0">
                <a:latin typeface="+mn-lt"/>
              </a:rPr>
              <a:t>City of Raton v. Raton Ice Co</a:t>
            </a:r>
            <a:r>
              <a:rPr lang="en-US" sz="1400" dirty="0">
                <a:latin typeface="+mn-lt"/>
              </a:rPr>
              <a:t>. 191 P. 518 (N.M. 1920)</a:t>
            </a:r>
            <a:endParaRPr lang="en-US" sz="1400" dirty="0"/>
          </a:p>
          <a:p>
            <a:pPr marL="1257300" lvl="2" indent="-342900" eaLnBrk="1" fontAlgn="auto" hangingPunct="1">
              <a:spcBef>
                <a:spcPts val="0"/>
              </a:spcBef>
              <a:spcAft>
                <a:spcPts val="0"/>
              </a:spcAft>
              <a:buFont typeface="Arial" pitchFamily="34" charset="0"/>
              <a:buChar char="•"/>
              <a:defRPr/>
            </a:pPr>
            <a:endParaRPr lang="en-US" sz="1400" dirty="0">
              <a:latin typeface="+mn-lt"/>
            </a:endParaRPr>
          </a:p>
        </p:txBody>
      </p:sp>
      <p:pic>
        <p:nvPicPr>
          <p:cNvPr id="24580" name="Picture 5"/>
          <p:cNvPicPr>
            <a:picLocks noChangeAspect="1" noChangeArrowheads="1"/>
          </p:cNvPicPr>
          <p:nvPr/>
        </p:nvPicPr>
        <p:blipFill>
          <a:blip r:embed="rId3" cstate="print"/>
          <a:srcRect/>
          <a:stretch>
            <a:fillRect/>
          </a:stretch>
        </p:blipFill>
        <p:spPr bwMode="auto">
          <a:xfrm>
            <a:off x="6270625" y="3657600"/>
            <a:ext cx="2568575" cy="2533650"/>
          </a:xfrm>
          <a:prstGeom prst="rect">
            <a:avLst/>
          </a:prstGeom>
          <a:noFill/>
          <a:ln w="9525">
            <a:noFill/>
            <a:miter lim="800000"/>
            <a:headEnd/>
            <a:tailEnd/>
          </a:ln>
        </p:spPr>
      </p:pic>
      <p:sp>
        <p:nvSpPr>
          <p:cNvPr id="7" name="Rectangle 6"/>
          <p:cNvSpPr/>
          <p:nvPr/>
        </p:nvSpPr>
        <p:spPr>
          <a:xfrm>
            <a:off x="1828800" y="1676400"/>
            <a:ext cx="5486400" cy="369888"/>
          </a:xfrm>
          <a:prstGeom prst="rect">
            <a:avLst/>
          </a:prstGeom>
        </p:spPr>
        <p:txBody>
          <a:bodyPr>
            <a:spAutoFit/>
          </a:bodyPr>
          <a:lstStyle/>
          <a:p>
            <a:pPr eaLnBrk="1" hangingPunct="1">
              <a:defRPr/>
            </a:pPr>
            <a:r>
              <a:rPr lang="en-US" b="1" u="sng" dirty="0">
                <a:latin typeface="+mj-lt"/>
              </a:rPr>
              <a:t>Public Utilities can exercise eminent domain</a:t>
            </a:r>
            <a:endParaRPr lang="en-US" u="sng"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3494088" y="1752600"/>
            <a:ext cx="2160587" cy="369888"/>
          </a:xfrm>
          <a:prstGeom prst="rect">
            <a:avLst/>
          </a:prstGeom>
          <a:noFill/>
          <a:ln w="9525">
            <a:noFill/>
            <a:miter lim="800000"/>
            <a:headEnd/>
            <a:tailEnd/>
          </a:ln>
        </p:spPr>
        <p:txBody>
          <a:bodyPr wrap="none">
            <a:spAutoFit/>
          </a:bodyPr>
          <a:lstStyle/>
          <a:p>
            <a:pPr eaLnBrk="1" hangingPunct="1"/>
            <a:r>
              <a:rPr lang="en-US" altLang="en-US" b="1" u="sng">
                <a:latin typeface="Georgia" pitchFamily="18" charset="0"/>
              </a:rPr>
              <a:t>Choice of Forum</a:t>
            </a:r>
          </a:p>
        </p:txBody>
      </p:sp>
      <p:sp>
        <p:nvSpPr>
          <p:cNvPr id="21507" name="TextBox 4"/>
          <p:cNvSpPr txBox="1">
            <a:spLocks noChangeArrowheads="1"/>
          </p:cNvSpPr>
          <p:nvPr/>
        </p:nvSpPr>
        <p:spPr bwMode="auto">
          <a:xfrm>
            <a:off x="228600" y="2209800"/>
            <a:ext cx="4800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Georgia" panose="02040502050405020303" pitchFamily="18" charset="0"/>
              <a:buAutoNum type="arabicPeriod"/>
              <a:defRPr/>
            </a:pPr>
            <a:r>
              <a:rPr lang="en-US" altLang="en-US" b="1" dirty="0">
                <a:latin typeface="Georgia" panose="02040502050405020303" pitchFamily="18" charset="0"/>
              </a:rPr>
              <a:t>Federal Law and Court – Penn East</a:t>
            </a:r>
          </a:p>
          <a:p>
            <a:pPr lvl="1" eaLnBrk="1" hangingPunct="1">
              <a:buFont typeface="Georgia" panose="02040502050405020303" pitchFamily="18" charset="0"/>
              <a:buAutoNum type="alphaLcParenR"/>
              <a:defRPr/>
            </a:pPr>
            <a:r>
              <a:rPr lang="en-US" altLang="en-US" sz="1600" dirty="0">
                <a:latin typeface="Georgia" panose="02040502050405020303" pitchFamily="18" charset="0"/>
              </a:rPr>
              <a:t>Federal Statute authorizing project and condemnation</a:t>
            </a:r>
          </a:p>
          <a:p>
            <a:pPr lvl="1" eaLnBrk="1" hangingPunct="1">
              <a:buFont typeface="Georgia" panose="02040502050405020303" pitchFamily="18" charset="0"/>
              <a:buAutoNum type="alphaLcParenR"/>
              <a:defRPr/>
            </a:pPr>
            <a:r>
              <a:rPr lang="en-US" altLang="en-US" sz="1600" dirty="0">
                <a:latin typeface="Georgia" panose="02040502050405020303" pitchFamily="18" charset="0"/>
              </a:rPr>
              <a:t>Regulatory process through FERC</a:t>
            </a:r>
          </a:p>
          <a:p>
            <a:pPr lvl="1" eaLnBrk="1" hangingPunct="1">
              <a:buFont typeface="Georgia" panose="02040502050405020303" pitchFamily="18" charset="0"/>
              <a:buAutoNum type="alphaLcParenR"/>
              <a:defRPr/>
            </a:pPr>
            <a:r>
              <a:rPr lang="en-US" altLang="en-US" sz="1600" dirty="0">
                <a:latin typeface="Georgia" panose="02040502050405020303" pitchFamily="18" charset="0"/>
              </a:rPr>
              <a:t>Federal court and jurisdiction</a:t>
            </a:r>
          </a:p>
          <a:p>
            <a:pPr lvl="1" eaLnBrk="1" hangingPunct="1">
              <a:buFont typeface="Georgia" panose="02040502050405020303" pitchFamily="18" charset="0"/>
              <a:buAutoNum type="alphaLcParenR"/>
              <a:defRPr/>
            </a:pPr>
            <a:r>
              <a:rPr lang="en-US" altLang="en-US" sz="1600" dirty="0">
                <a:latin typeface="Georgia" panose="02040502050405020303" pitchFamily="18" charset="0"/>
              </a:rPr>
              <a:t>Disclosure requirements</a:t>
            </a:r>
          </a:p>
          <a:p>
            <a:pPr lvl="1" eaLnBrk="1" hangingPunct="1">
              <a:buFont typeface="Georgia" panose="02040502050405020303" pitchFamily="18" charset="0"/>
              <a:buAutoNum type="alphaLcParenR"/>
              <a:defRPr/>
            </a:pPr>
            <a:r>
              <a:rPr lang="en-US" altLang="en-US" sz="1600" dirty="0">
                <a:latin typeface="Georgia" panose="02040502050405020303" pitchFamily="18" charset="0"/>
              </a:rPr>
              <a:t>Litigation process – no jury trial and different procedures</a:t>
            </a:r>
          </a:p>
          <a:p>
            <a:pPr marL="457200" lvl="1" indent="0" eaLnBrk="1" hangingPunct="1">
              <a:defRPr/>
            </a:pPr>
            <a:endParaRPr lang="en-US" altLang="en-US" dirty="0">
              <a:latin typeface="Georgia" panose="02040502050405020303" pitchFamily="18" charset="0"/>
            </a:endParaRPr>
          </a:p>
          <a:p>
            <a:pPr eaLnBrk="1" hangingPunct="1">
              <a:buFont typeface="Georgia" panose="02040502050405020303" pitchFamily="18" charset="0"/>
              <a:buAutoNum type="arabicPeriod"/>
              <a:defRPr/>
            </a:pPr>
            <a:r>
              <a:rPr lang="en-US" altLang="en-US" dirty="0">
                <a:latin typeface="Georgia" panose="02040502050405020303" pitchFamily="18" charset="0"/>
              </a:rPr>
              <a:t>State Law and Court – South Jersey Gas</a:t>
            </a:r>
          </a:p>
          <a:p>
            <a:pPr lvl="1" eaLnBrk="1" hangingPunct="1">
              <a:buFont typeface="+mj-lt"/>
              <a:buAutoNum type="alphaLcParenR"/>
              <a:defRPr/>
            </a:pPr>
            <a:r>
              <a:rPr lang="en-US" altLang="en-US" sz="1600" dirty="0">
                <a:latin typeface="Georgia" panose="02040502050405020303" pitchFamily="18" charset="0"/>
              </a:rPr>
              <a:t>State statutes authorizing project and condemnation</a:t>
            </a:r>
          </a:p>
          <a:p>
            <a:pPr lvl="1" eaLnBrk="1" hangingPunct="1">
              <a:buFont typeface="Georgia" panose="02040502050405020303" pitchFamily="18" charset="0"/>
              <a:buAutoNum type="alphaLcParenR"/>
              <a:defRPr/>
            </a:pPr>
            <a:r>
              <a:rPr lang="en-US" altLang="en-US" sz="1600" dirty="0">
                <a:latin typeface="Georgia" panose="02040502050405020303" pitchFamily="18" charset="0"/>
              </a:rPr>
              <a:t>Regulatory process through BPU</a:t>
            </a:r>
          </a:p>
          <a:p>
            <a:pPr lvl="1" eaLnBrk="1" hangingPunct="1">
              <a:buFont typeface="Georgia" panose="02040502050405020303" pitchFamily="18" charset="0"/>
              <a:buAutoNum type="alphaLcParenR"/>
              <a:defRPr/>
            </a:pPr>
            <a:r>
              <a:rPr lang="en-US" altLang="en-US" sz="1600" dirty="0">
                <a:latin typeface="Georgia" panose="02040502050405020303" pitchFamily="18" charset="0"/>
              </a:rPr>
              <a:t>State court and procedures</a:t>
            </a:r>
          </a:p>
          <a:p>
            <a:pPr lvl="1" eaLnBrk="1" hangingPunct="1">
              <a:buFont typeface="Georgia" panose="02040502050405020303" pitchFamily="18" charset="0"/>
              <a:buAutoNum type="alphaLcParenR"/>
              <a:defRPr/>
            </a:pPr>
            <a:r>
              <a:rPr lang="en-US" altLang="en-US" sz="1600" dirty="0">
                <a:latin typeface="Georgia" panose="02040502050405020303" pitchFamily="18" charset="0"/>
              </a:rPr>
              <a:t>Safeguards to property owners through Eminent Domain Act</a:t>
            </a:r>
          </a:p>
          <a:p>
            <a:pPr eaLnBrk="1" hangingPunct="1">
              <a:buFont typeface="Georgia" panose="02040502050405020303" pitchFamily="18" charset="0"/>
              <a:buAutoNum type="arabicPeriod"/>
              <a:defRPr/>
            </a:pPr>
            <a:endParaRPr lang="en-US" altLang="en-US" dirty="0">
              <a:latin typeface="Georgia" panose="02040502050405020303" pitchFamily="18" charset="0"/>
            </a:endParaRPr>
          </a:p>
        </p:txBody>
      </p:sp>
      <p:pic>
        <p:nvPicPr>
          <p:cNvPr id="26628" name="Picture 4"/>
          <p:cNvPicPr>
            <a:picLocks noChangeAspect="1" noChangeArrowheads="1"/>
          </p:cNvPicPr>
          <p:nvPr/>
        </p:nvPicPr>
        <p:blipFill>
          <a:blip r:embed="rId3" cstate="print"/>
          <a:srcRect/>
          <a:stretch>
            <a:fillRect/>
          </a:stretch>
        </p:blipFill>
        <p:spPr bwMode="auto">
          <a:xfrm>
            <a:off x="5410200" y="2286000"/>
            <a:ext cx="3176588" cy="3900488"/>
          </a:xfrm>
          <a:prstGeom prst="rect">
            <a:avLst/>
          </a:prstGeom>
          <a:noFill/>
          <a:ln w="9525">
            <a:noFill/>
            <a:miter lim="800000"/>
            <a:headEnd/>
            <a:tailEnd/>
          </a:ln>
        </p:spPr>
      </p:pic>
      <p:sp>
        <p:nvSpPr>
          <p:cNvPr id="26629" name="TextBox 3"/>
          <p:cNvSpPr txBox="1">
            <a:spLocks noChangeArrowheads="1"/>
          </p:cNvSpPr>
          <p:nvPr/>
        </p:nvSpPr>
        <p:spPr bwMode="auto">
          <a:xfrm>
            <a:off x="1676400" y="315913"/>
            <a:ext cx="5557838" cy="369887"/>
          </a:xfrm>
          <a:prstGeom prst="rect">
            <a:avLst/>
          </a:prstGeom>
          <a:noFill/>
          <a:ln w="9525">
            <a:noFill/>
            <a:miter lim="800000"/>
            <a:headEnd/>
            <a:tailEnd/>
          </a:ln>
        </p:spPr>
        <p:txBody>
          <a:bodyPr wrap="none">
            <a:spAutoFit/>
          </a:bodyPr>
          <a:lstStyle/>
          <a:p>
            <a:pPr eaLnBrk="1" hangingPunct="1"/>
            <a:r>
              <a:rPr lang="en-US" altLang="en-US" b="1">
                <a:latin typeface="Georgia" pitchFamily="18" charset="0"/>
              </a:rPr>
              <a:t>Public Utilities and Eminent Domain Power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eaLnBrk="1" hangingPunct="1">
              <a:buFont typeface="Georgia" panose="02040502050405020303" pitchFamily="18" charset="0"/>
              <a:buAutoNum type="arabicPeriod"/>
              <a:defRPr/>
            </a:pPr>
            <a:r>
              <a:rPr lang="en-US" altLang="en-US" b="1" dirty="0">
                <a:latin typeface="Georgia" panose="02040502050405020303" pitchFamily="18" charset="0"/>
              </a:rPr>
              <a:t>Federal Law and Court – Penn East</a:t>
            </a:r>
          </a:p>
          <a:p>
            <a:pPr lvl="1" eaLnBrk="1" hangingPunct="1">
              <a:buFont typeface="Georgia" panose="02040502050405020303" pitchFamily="18" charset="0"/>
              <a:buAutoNum type="alphaLcParenR"/>
              <a:defRPr/>
            </a:pPr>
            <a:r>
              <a:rPr lang="en-US" altLang="en-US" sz="1600" dirty="0">
                <a:solidFill>
                  <a:schemeClr val="tx1"/>
                </a:solidFill>
                <a:latin typeface="+mj-lt"/>
              </a:rPr>
              <a:t>Federal Statute authorizing project and condemnation</a:t>
            </a:r>
          </a:p>
          <a:p>
            <a:pPr marL="936625" lvl="2" indent="-342900" eaLnBrk="1" hangingPunct="1">
              <a:buFont typeface="+mj-lt"/>
              <a:buAutoNum type="arabicPeriod"/>
              <a:defRPr/>
            </a:pPr>
            <a:r>
              <a:rPr lang="en-US" sz="1600" dirty="0">
                <a:latin typeface="+mj-lt"/>
              </a:rPr>
              <a:t>Natural Gas Act (NGA), 15 U.S.C. 717f(c)– authorizes the “construction or extension of facilities…for the transportation of in </a:t>
            </a:r>
            <a:r>
              <a:rPr lang="en-US" sz="1600" u="sng" dirty="0">
                <a:latin typeface="+mj-lt"/>
              </a:rPr>
              <a:t>inter</a:t>
            </a:r>
            <a:r>
              <a:rPr lang="en-US" sz="1600" dirty="0">
                <a:latin typeface="+mj-lt"/>
              </a:rPr>
              <a:t>state commerce of natural gas</a:t>
            </a:r>
          </a:p>
          <a:p>
            <a:pPr lvl="2" eaLnBrk="1" hangingPunct="1">
              <a:buFont typeface="Georgia" panose="02040502050405020303" pitchFamily="18" charset="0"/>
              <a:buAutoNum type="arabicPeriod"/>
              <a:defRPr/>
            </a:pPr>
            <a:r>
              <a:rPr lang="en-US" altLang="en-US" sz="1600" dirty="0">
                <a:latin typeface="+mj-lt"/>
              </a:rPr>
              <a:t>Pipeline company must demonstrate actual need for project through contracts with shippers and customers</a:t>
            </a:r>
          </a:p>
          <a:p>
            <a:pPr lvl="2" eaLnBrk="1" hangingPunct="1">
              <a:buFont typeface="Georgia" panose="02040502050405020303" pitchFamily="18" charset="0"/>
              <a:buAutoNum type="arabicPeriod"/>
              <a:defRPr/>
            </a:pPr>
            <a:r>
              <a:rPr lang="en-US" altLang="en-US" sz="1600" dirty="0">
                <a:latin typeface="+mj-lt"/>
              </a:rPr>
              <a:t>Must receive Certificate of Public Convenience and Necessity from the Federal Energy Regulatory Commission (FERC)</a:t>
            </a:r>
          </a:p>
          <a:p>
            <a:pPr lvl="2" eaLnBrk="1" hangingPunct="1">
              <a:buFont typeface="Georgia" panose="02040502050405020303" pitchFamily="18" charset="0"/>
              <a:buAutoNum type="arabicPeriod"/>
              <a:defRPr/>
            </a:pPr>
            <a:r>
              <a:rPr lang="en-US" sz="1600" dirty="0">
                <a:latin typeface="+mj-lt"/>
              </a:rPr>
              <a:t>15 U.S.C. 717F(h) – provides authorization for acquisition of property by condemnation</a:t>
            </a:r>
            <a:endParaRPr lang="en-US" altLang="en-US" sz="1600" dirty="0">
              <a:latin typeface="+mj-lt"/>
            </a:endParaRPr>
          </a:p>
          <a:p>
            <a:pPr lvl="1" eaLnBrk="1" hangingPunct="1">
              <a:buFont typeface="Georgia" panose="02040502050405020303" pitchFamily="18" charset="0"/>
              <a:buAutoNum type="alphaLcParenR"/>
              <a:defRPr/>
            </a:pPr>
            <a:r>
              <a:rPr lang="en-US" altLang="en-US" sz="1600" dirty="0">
                <a:solidFill>
                  <a:schemeClr val="accent3">
                    <a:lumMod val="50000"/>
                  </a:schemeClr>
                </a:solidFill>
                <a:latin typeface="Georgia" panose="02040502050405020303" pitchFamily="18" charset="0"/>
              </a:rPr>
              <a:t>Regulatory process through FERC</a:t>
            </a:r>
          </a:p>
          <a:p>
            <a:pPr lvl="1" eaLnBrk="1" hangingPunct="1">
              <a:buFont typeface="Georgia" panose="02040502050405020303" pitchFamily="18" charset="0"/>
              <a:buAutoNum type="alphaLcParenR"/>
              <a:defRPr/>
            </a:pPr>
            <a:r>
              <a:rPr lang="en-US" altLang="en-US" sz="1600" dirty="0">
                <a:solidFill>
                  <a:schemeClr val="accent3">
                    <a:lumMod val="50000"/>
                  </a:schemeClr>
                </a:solidFill>
                <a:latin typeface="Georgia" panose="02040502050405020303" pitchFamily="18" charset="0"/>
              </a:rPr>
              <a:t>Federal court and jurisdiction</a:t>
            </a:r>
          </a:p>
          <a:p>
            <a:pPr lvl="1" eaLnBrk="1" hangingPunct="1">
              <a:buFont typeface="Georgia" panose="02040502050405020303" pitchFamily="18" charset="0"/>
              <a:buAutoNum type="alphaLcParenR"/>
              <a:defRPr/>
            </a:pPr>
            <a:r>
              <a:rPr lang="en-US" altLang="en-US" sz="1600" dirty="0">
                <a:solidFill>
                  <a:schemeClr val="accent3">
                    <a:lumMod val="50000"/>
                  </a:schemeClr>
                </a:solidFill>
                <a:latin typeface="Georgia" panose="02040502050405020303" pitchFamily="18" charset="0"/>
              </a:rPr>
              <a:t>Disclosure requirements</a:t>
            </a:r>
          </a:p>
          <a:p>
            <a:pPr lvl="1" eaLnBrk="1" hangingPunct="1">
              <a:buFont typeface="Georgia" panose="02040502050405020303" pitchFamily="18" charset="0"/>
              <a:buAutoNum type="alphaLcParenR"/>
              <a:defRPr/>
            </a:pPr>
            <a:r>
              <a:rPr lang="en-US" altLang="en-US" sz="1600" dirty="0">
                <a:solidFill>
                  <a:schemeClr val="accent3">
                    <a:lumMod val="50000"/>
                  </a:schemeClr>
                </a:solidFill>
                <a:latin typeface="Georgia" panose="02040502050405020303" pitchFamily="18" charset="0"/>
              </a:rPr>
              <a:t>Litigation process – no jury trial and different procedures</a:t>
            </a:r>
          </a:p>
          <a:p>
            <a:endParaRPr lang="en-US" dirty="0"/>
          </a:p>
        </p:txBody>
      </p:sp>
      <p:sp>
        <p:nvSpPr>
          <p:cNvPr id="4" name="TextBox 3"/>
          <p:cNvSpPr txBox="1">
            <a:spLocks noChangeArrowheads="1"/>
          </p:cNvSpPr>
          <p:nvPr/>
        </p:nvSpPr>
        <p:spPr bwMode="auto">
          <a:xfrm>
            <a:off x="1676400" y="315913"/>
            <a:ext cx="5557838" cy="369887"/>
          </a:xfrm>
          <a:prstGeom prst="rect">
            <a:avLst/>
          </a:prstGeom>
          <a:noFill/>
          <a:ln w="9525">
            <a:noFill/>
            <a:miter lim="800000"/>
            <a:headEnd/>
            <a:tailEnd/>
          </a:ln>
        </p:spPr>
        <p:txBody>
          <a:bodyPr wrap="none">
            <a:spAutoFit/>
          </a:bodyPr>
          <a:lstStyle/>
          <a:p>
            <a:pPr eaLnBrk="1" hangingPunct="1"/>
            <a:r>
              <a:rPr lang="en-US" altLang="en-US" b="1" dirty="0">
                <a:latin typeface="Georgia" pitchFamily="18" charset="0"/>
              </a:rPr>
              <a:t>Public Utilities and Eminent Domain Power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eaLnBrk="1" hangingPunct="1">
              <a:buFont typeface="Georgia" panose="02040502050405020303" pitchFamily="18" charset="0"/>
              <a:buAutoNum type="arabicPeriod"/>
              <a:defRPr/>
            </a:pPr>
            <a:r>
              <a:rPr lang="en-US" altLang="en-US" b="1" dirty="0">
                <a:latin typeface="Georgia" panose="02040502050405020303" pitchFamily="18" charset="0"/>
              </a:rPr>
              <a:t>Federal Law and Court – Penn East</a:t>
            </a:r>
          </a:p>
          <a:p>
            <a:pPr lvl="1" eaLnBrk="1" hangingPunct="1">
              <a:buFont typeface="Georgia" panose="02040502050405020303" pitchFamily="18" charset="0"/>
              <a:buAutoNum type="alphaLcParenR"/>
              <a:defRPr/>
            </a:pPr>
            <a:r>
              <a:rPr lang="en-US" altLang="en-US" sz="1600" dirty="0">
                <a:solidFill>
                  <a:schemeClr val="accent3">
                    <a:lumMod val="50000"/>
                  </a:schemeClr>
                </a:solidFill>
                <a:latin typeface="Georgia" panose="02040502050405020303" pitchFamily="18" charset="0"/>
              </a:rPr>
              <a:t>Federal Statute authorizing project and condemnation</a:t>
            </a:r>
          </a:p>
          <a:p>
            <a:pPr lvl="1" eaLnBrk="1" hangingPunct="1">
              <a:buFont typeface="Georgia" panose="02040502050405020303" pitchFamily="18" charset="0"/>
              <a:buAutoNum type="alphaLcParenR"/>
              <a:defRPr/>
            </a:pPr>
            <a:r>
              <a:rPr lang="en-US" altLang="en-US" sz="1600" dirty="0">
                <a:solidFill>
                  <a:schemeClr val="tx1"/>
                </a:solidFill>
                <a:latin typeface="Georgia" panose="02040502050405020303" pitchFamily="18" charset="0"/>
              </a:rPr>
              <a:t>Regulatory process through FERC</a:t>
            </a:r>
          </a:p>
          <a:p>
            <a:pPr marL="936625" lvl="2" indent="-342900" eaLnBrk="1" hangingPunct="1">
              <a:buFont typeface="+mj-lt"/>
              <a:buAutoNum type="arabicPeriod"/>
              <a:defRPr/>
            </a:pPr>
            <a:r>
              <a:rPr lang="en-US" altLang="en-US" sz="1600" dirty="0">
                <a:latin typeface="Georgia" panose="02040502050405020303" pitchFamily="18" charset="0"/>
              </a:rPr>
              <a:t>Pre-Filing – public informational hearings with public comment and input from property owners and government stakeholders</a:t>
            </a:r>
          </a:p>
          <a:p>
            <a:pPr marL="936625" lvl="2" indent="-342900" eaLnBrk="1" hangingPunct="1">
              <a:buFont typeface="+mj-lt"/>
              <a:buAutoNum type="arabicPeriod"/>
              <a:defRPr/>
            </a:pPr>
            <a:r>
              <a:rPr lang="en-US" altLang="en-US" sz="1600" dirty="0">
                <a:latin typeface="Georgia" panose="02040502050405020303" pitchFamily="18" charset="0"/>
              </a:rPr>
              <a:t>Environmental Review – NEPA/EIS - due diligence including: route studies; field surveys; wetlands delineations and alternatives/benefits analysis</a:t>
            </a:r>
          </a:p>
          <a:p>
            <a:pPr marL="936625" lvl="2" indent="-342900" eaLnBrk="1" hangingPunct="1">
              <a:buFont typeface="+mj-lt"/>
              <a:buAutoNum type="arabicPeriod"/>
              <a:defRPr/>
            </a:pPr>
            <a:r>
              <a:rPr lang="en-US" altLang="en-US" sz="1600" dirty="0">
                <a:latin typeface="Georgia" panose="02040502050405020303" pitchFamily="18" charset="0"/>
              </a:rPr>
              <a:t>FERC Certificate – approves a 50 foot Right-of-Way and facilities for project, authorizes condemnation, includes conditions on construction</a:t>
            </a:r>
          </a:p>
          <a:p>
            <a:pPr marL="936625" lvl="2" indent="-342900" eaLnBrk="1" hangingPunct="1">
              <a:buFont typeface="+mj-lt"/>
              <a:buAutoNum type="arabicPeriod"/>
              <a:defRPr/>
            </a:pPr>
            <a:r>
              <a:rPr lang="en-US" altLang="en-US" sz="1600" dirty="0">
                <a:latin typeface="Georgia" panose="02040502050405020303" pitchFamily="18" charset="0"/>
              </a:rPr>
              <a:t>Post-Certificate Proceedings – Application for FERC re-hearing in federal court</a:t>
            </a:r>
          </a:p>
          <a:p>
            <a:pPr lvl="1" eaLnBrk="1" hangingPunct="1">
              <a:buFont typeface="Georgia" panose="02040502050405020303" pitchFamily="18" charset="0"/>
              <a:buAutoNum type="alphaLcParenR"/>
              <a:defRPr/>
            </a:pPr>
            <a:r>
              <a:rPr lang="en-US" altLang="en-US" sz="1600" dirty="0">
                <a:solidFill>
                  <a:schemeClr val="accent3">
                    <a:lumMod val="50000"/>
                  </a:schemeClr>
                </a:solidFill>
                <a:latin typeface="Georgia" panose="02040502050405020303" pitchFamily="18" charset="0"/>
              </a:rPr>
              <a:t>Federal court and jurisdiction</a:t>
            </a:r>
          </a:p>
          <a:p>
            <a:pPr lvl="1" eaLnBrk="1" hangingPunct="1">
              <a:buFont typeface="Georgia" panose="02040502050405020303" pitchFamily="18" charset="0"/>
              <a:buAutoNum type="alphaLcParenR"/>
              <a:defRPr/>
            </a:pPr>
            <a:r>
              <a:rPr lang="en-US" altLang="en-US" sz="1600" dirty="0">
                <a:solidFill>
                  <a:schemeClr val="accent3">
                    <a:lumMod val="50000"/>
                  </a:schemeClr>
                </a:solidFill>
                <a:latin typeface="Georgia" panose="02040502050405020303" pitchFamily="18" charset="0"/>
              </a:rPr>
              <a:t>Disclosure requirements</a:t>
            </a:r>
          </a:p>
          <a:p>
            <a:pPr lvl="1" eaLnBrk="1" hangingPunct="1">
              <a:buFont typeface="Georgia" panose="02040502050405020303" pitchFamily="18" charset="0"/>
              <a:buAutoNum type="alphaLcParenR"/>
              <a:defRPr/>
            </a:pPr>
            <a:r>
              <a:rPr lang="en-US" altLang="en-US" sz="1600" dirty="0">
                <a:solidFill>
                  <a:schemeClr val="accent3">
                    <a:lumMod val="50000"/>
                  </a:schemeClr>
                </a:solidFill>
                <a:latin typeface="Georgia" panose="02040502050405020303" pitchFamily="18" charset="0"/>
              </a:rPr>
              <a:t>Litigation process – no jury trial and different procedures</a:t>
            </a:r>
          </a:p>
          <a:p>
            <a:endParaRPr lang="en-US" dirty="0"/>
          </a:p>
        </p:txBody>
      </p:sp>
      <p:sp>
        <p:nvSpPr>
          <p:cNvPr id="6" name="TextBox 5"/>
          <p:cNvSpPr txBox="1">
            <a:spLocks noChangeArrowheads="1"/>
          </p:cNvSpPr>
          <p:nvPr/>
        </p:nvSpPr>
        <p:spPr bwMode="auto">
          <a:xfrm>
            <a:off x="1676400" y="315913"/>
            <a:ext cx="5557838" cy="369887"/>
          </a:xfrm>
          <a:prstGeom prst="rect">
            <a:avLst/>
          </a:prstGeom>
          <a:noFill/>
          <a:ln w="9525">
            <a:noFill/>
            <a:miter lim="800000"/>
            <a:headEnd/>
            <a:tailEnd/>
          </a:ln>
        </p:spPr>
        <p:txBody>
          <a:bodyPr wrap="none">
            <a:spAutoFit/>
          </a:bodyPr>
          <a:lstStyle/>
          <a:p>
            <a:pPr eaLnBrk="1" hangingPunct="1"/>
            <a:r>
              <a:rPr lang="en-US" altLang="en-US" b="1" dirty="0">
                <a:latin typeface="Georgia" pitchFamily="18" charset="0"/>
              </a:rPr>
              <a:t>Public Utilities and Eminent Domain Power</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3120</TotalTime>
  <Words>1810</Words>
  <Application>Microsoft Office PowerPoint</Application>
  <PresentationFormat>On-screen Show (4:3)</PresentationFormat>
  <Paragraphs>253</Paragraphs>
  <Slides>28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Georgia</vt:lpstr>
      <vt:lpstr>Mangal</vt:lpstr>
      <vt:lpstr>Wingdings</vt:lpstr>
      <vt:lpstr>Wingdings 2</vt:lpstr>
      <vt:lpstr>Civic</vt:lpstr>
      <vt:lpstr>METRO NEW JERSEY CHAPTER OF THE APPRAISAL INSTITUTE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Tract HUD 98.3</vt:lpstr>
      <vt:lpstr>PowerPoint Presentation</vt:lpstr>
      <vt:lpstr>Penn East Pipeline</vt:lpstr>
      <vt:lpstr>PowerPoint Presentation</vt:lpstr>
      <vt:lpstr>PowerPoint Presentation</vt:lpstr>
      <vt:lpstr>PowerPoint Presentation</vt:lpstr>
      <vt:lpstr>PowerPoint Presentation</vt:lpstr>
      <vt:lpstr>PowerPoint Presentation</vt:lpstr>
      <vt:lpstr>South Jersey Gas Pipeline</vt:lpstr>
      <vt:lpstr>PowerPoint Presentation</vt:lpstr>
      <vt:lpstr>PowerPoint Presentation</vt:lpstr>
      <vt:lpstr>PowerPoint Presentation</vt:lpstr>
      <vt:lpstr>NJTA v. 100 West Manor Way</vt:lpstr>
      <vt:lpstr>NJTA v. 100 West Manor Way</vt:lpstr>
      <vt:lpstr>NJTA v. 100 West Manor Way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Anthony DellaPelle</dc:creator>
  <cp:lastModifiedBy>Anthony DellaPelle</cp:lastModifiedBy>
  <cp:revision>117</cp:revision>
  <dcterms:created xsi:type="dcterms:W3CDTF">2006-08-16T00:00:00Z</dcterms:created>
  <dcterms:modified xsi:type="dcterms:W3CDTF">2017-04-24T16:12:52Z</dcterms:modified>
</cp:coreProperties>
</file>